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33" r:id="rId2"/>
    <p:sldId id="256" r:id="rId3"/>
    <p:sldId id="269" r:id="rId4"/>
    <p:sldId id="265" r:id="rId5"/>
    <p:sldId id="271" r:id="rId6"/>
    <p:sldId id="272" r:id="rId7"/>
    <p:sldId id="266" r:id="rId8"/>
    <p:sldId id="273" r:id="rId9"/>
    <p:sldId id="274" r:id="rId10"/>
    <p:sldId id="286" r:id="rId11"/>
    <p:sldId id="275" r:id="rId12"/>
    <p:sldId id="518" r:id="rId13"/>
    <p:sldId id="276" r:id="rId14"/>
    <p:sldId id="277" r:id="rId15"/>
    <p:sldId id="519" r:id="rId16"/>
    <p:sldId id="520" r:id="rId17"/>
    <p:sldId id="521" r:id="rId18"/>
    <p:sldId id="522" r:id="rId19"/>
    <p:sldId id="523" r:id="rId20"/>
    <p:sldId id="524" r:id="rId21"/>
    <p:sldId id="525" r:id="rId22"/>
    <p:sldId id="526" r:id="rId23"/>
    <p:sldId id="527" r:id="rId24"/>
    <p:sldId id="528" r:id="rId25"/>
    <p:sldId id="529" r:id="rId26"/>
    <p:sldId id="530" r:id="rId27"/>
    <p:sldId id="531" r:id="rId28"/>
    <p:sldId id="281" r:id="rId29"/>
    <p:sldId id="283" r:id="rId30"/>
    <p:sldId id="532" r:id="rId31"/>
    <p:sldId id="534" r:id="rId32"/>
    <p:sldId id="285" r:id="rId33"/>
    <p:sldId id="535" r:id="rId34"/>
    <p:sldId id="267" r:id="rId35"/>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76" y="66"/>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082"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60919-78CB-49DA-AEE8-D02D0D8290F7}" type="datetimeFigureOut">
              <a:rPr lang="es-PE" smtClean="0"/>
              <a:t>21/05/2020</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018D0-06A3-4E85-BE97-E64335C78D2A}" type="slidenum">
              <a:rPr lang="es-PE" smtClean="0"/>
              <a:t>‹Nº›</a:t>
            </a:fld>
            <a:endParaRPr lang="es-PE"/>
          </a:p>
        </p:txBody>
      </p:sp>
    </p:spTree>
    <p:extLst>
      <p:ext uri="{BB962C8B-B14F-4D97-AF65-F5344CB8AC3E}">
        <p14:creationId xmlns:p14="http://schemas.microsoft.com/office/powerpoint/2010/main" val="176650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64581" y="6327498"/>
            <a:ext cx="3932236" cy="512685"/>
          </a:xfrm>
        </p:spPr>
        <p:txBody>
          <a:bodyPr anchor="b">
            <a:normAutofit/>
          </a:bodyPr>
          <a:lstStyle>
            <a:lvl1pPr>
              <a:defRPr sz="3000" baseline="0">
                <a:solidFill>
                  <a:srgbClr val="FF0000"/>
                </a:solidFill>
              </a:defRPr>
            </a:lvl1pPr>
          </a:lstStyle>
          <a:p>
            <a:r>
              <a:rPr lang="es-ES" dirty="0"/>
              <a:t>Sólo una PPT</a:t>
            </a:r>
            <a:endParaRPr lang="es-PE" dirty="0"/>
          </a:p>
        </p:txBody>
      </p:sp>
      <p:sp>
        <p:nvSpPr>
          <p:cNvPr id="3" name="Marcador de contenido 2"/>
          <p:cNvSpPr>
            <a:spLocks noGrp="1"/>
          </p:cNvSpPr>
          <p:nvPr>
            <p:ph idx="1" hasCustomPrompt="1"/>
          </p:nvPr>
        </p:nvSpPr>
        <p:spPr>
          <a:xfrm>
            <a:off x="213050" y="882924"/>
            <a:ext cx="6818051" cy="5349200"/>
          </a:xfrm>
        </p:spPr>
        <p:txBody>
          <a:bodyPr/>
          <a:lstStyle>
            <a:lvl1pPr marL="0" indent="0">
              <a:buNone/>
              <a:defRPr sz="3200"/>
            </a:lvl1pPr>
            <a:lvl2pPr marL="444500" indent="-228600">
              <a:buFont typeface="Wingdings" panose="05000000000000000000" pitchFamily="2" charset="2"/>
              <a:buChar char="q"/>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Breve reseña del ponente</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7" name="Marcador de número de diapositiva 6"/>
          <p:cNvSpPr>
            <a:spLocks noGrp="1"/>
          </p:cNvSpPr>
          <p:nvPr>
            <p:ph type="sldNum" sz="quarter" idx="12"/>
          </p:nvPr>
        </p:nvSpPr>
        <p:spPr/>
        <p:txBody>
          <a:bodyPr/>
          <a:lstStyle/>
          <a:p>
            <a:fld id="{8506C0C2-D2C3-4775-B92A-58BE3530E6CA}" type="slidenum">
              <a:rPr lang="es-PE" smtClean="0"/>
              <a:t>‹Nº›</a:t>
            </a:fld>
            <a:endParaRPr lang="es-PE" dirty="0"/>
          </a:p>
        </p:txBody>
      </p:sp>
      <p:sp>
        <p:nvSpPr>
          <p:cNvPr id="11" name="Marcador de texto 3"/>
          <p:cNvSpPr>
            <a:spLocks noGrp="1"/>
          </p:cNvSpPr>
          <p:nvPr>
            <p:ph type="body" sz="half" idx="2" hasCustomPrompt="1"/>
          </p:nvPr>
        </p:nvSpPr>
        <p:spPr>
          <a:xfrm>
            <a:off x="7586818" y="2048708"/>
            <a:ext cx="3932237" cy="4183416"/>
          </a:xfrm>
        </p:spPr>
        <p:txBody>
          <a:bodyPr>
            <a:normAutofit/>
          </a:bodyPr>
          <a:lstStyle>
            <a:lvl1pPr marL="0" indent="0" algn="ctr">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Insertar imagen del Ponente</a:t>
            </a:r>
          </a:p>
        </p:txBody>
      </p:sp>
      <p:sp>
        <p:nvSpPr>
          <p:cNvPr id="12" name="Título 1"/>
          <p:cNvSpPr txBox="1">
            <a:spLocks/>
          </p:cNvSpPr>
          <p:nvPr userDrawn="1"/>
        </p:nvSpPr>
        <p:spPr>
          <a:xfrm>
            <a:off x="7739219" y="1015565"/>
            <a:ext cx="3932236" cy="51268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S"/>
              <a:t>Nombres y Apellidos</a:t>
            </a:r>
            <a:endParaRPr lang="es-PE" dirty="0"/>
          </a:p>
        </p:txBody>
      </p:sp>
    </p:spTree>
    <p:extLst>
      <p:ext uri="{BB962C8B-B14F-4D97-AF65-F5344CB8AC3E}">
        <p14:creationId xmlns:p14="http://schemas.microsoft.com/office/powerpoint/2010/main" val="74435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4000" y="1122363"/>
            <a:ext cx="9144000" cy="2387600"/>
          </a:xfrm>
        </p:spPr>
        <p:txBody>
          <a:bodyPr anchor="b"/>
          <a:lstStyle>
            <a:lvl1pPr algn="ctr">
              <a:defRPr sz="6000" baseline="0"/>
            </a:lvl1pPr>
          </a:lstStyle>
          <a:p>
            <a:r>
              <a:rPr lang="es-ES" dirty="0"/>
              <a:t>Haga clic para agregar título de la ponencia</a:t>
            </a:r>
            <a:endParaRPr lang="es-PE" dirty="0"/>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PE" dirty="0"/>
          </a:p>
        </p:txBody>
      </p:sp>
      <p:sp>
        <p:nvSpPr>
          <p:cNvPr id="4" name="Marcador de fecha 3"/>
          <p:cNvSpPr>
            <a:spLocks noGrp="1"/>
          </p:cNvSpPr>
          <p:nvPr>
            <p:ph type="dt" sz="half" idx="10"/>
          </p:nvPr>
        </p:nvSpPr>
        <p:spPr/>
        <p:txBody>
          <a:bodyPr/>
          <a:lstStyle/>
          <a:p>
            <a:fld id="{DC817ACD-1612-4862-90C5-C352E75E643D}" type="datetimeFigureOut">
              <a:rPr lang="es-PE" smtClean="0"/>
              <a:t>21/05/2020</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8506C0C2-D2C3-4775-B92A-58BE3530E6CA}" type="slidenum">
              <a:rPr lang="es-PE" smtClean="0"/>
              <a:t>‹Nº›</a:t>
            </a:fld>
            <a:endParaRPr lang="es-PE"/>
          </a:p>
        </p:txBody>
      </p:sp>
    </p:spTree>
    <p:extLst>
      <p:ext uri="{BB962C8B-B14F-4D97-AF65-F5344CB8AC3E}">
        <p14:creationId xmlns:p14="http://schemas.microsoft.com/office/powerpoint/2010/main" val="300548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sp>
        <p:nvSpPr>
          <p:cNvPr id="3" name="Marcador de contenido 2"/>
          <p:cNvSpPr>
            <a:spLocks noGrp="1"/>
          </p:cNvSpPr>
          <p:nvPr>
            <p:ph idx="1" hasCustomPrompt="1"/>
          </p:nvPr>
        </p:nvSpPr>
        <p:spPr>
          <a:xfrm>
            <a:off x="426129" y="1731147"/>
            <a:ext cx="11398928" cy="4445816"/>
          </a:xfrm>
        </p:spPr>
        <p:txBody>
          <a:bodyPr/>
          <a:lstStyle>
            <a:lvl1pPr marL="457200" indent="-457200">
              <a:buFont typeface="Wingdings" panose="05000000000000000000" pitchFamily="2" charset="2"/>
              <a:buChar char="q"/>
              <a:defRPr baseline="0"/>
            </a:lvl1pPr>
          </a:lstStyle>
          <a:p>
            <a:pPr lvl="0"/>
            <a:r>
              <a:rPr lang="es-ES" dirty="0"/>
              <a:t>Aspectos a tratar</a:t>
            </a:r>
          </a:p>
        </p:txBody>
      </p:sp>
      <p:sp>
        <p:nvSpPr>
          <p:cNvPr id="7" name="Título 6"/>
          <p:cNvSpPr>
            <a:spLocks noGrp="1"/>
          </p:cNvSpPr>
          <p:nvPr>
            <p:ph type="title" hasCustomPrompt="1"/>
          </p:nvPr>
        </p:nvSpPr>
        <p:spPr>
          <a:xfrm>
            <a:off x="426128" y="806833"/>
            <a:ext cx="11398928" cy="800026"/>
          </a:xfrm>
        </p:spPr>
        <p:txBody>
          <a:bodyPr/>
          <a:lstStyle>
            <a:lvl1pPr>
              <a:defRPr baseline="0"/>
            </a:lvl1pPr>
          </a:lstStyle>
          <a:p>
            <a:r>
              <a:rPr lang="es-ES" dirty="0"/>
              <a:t>Contenido</a:t>
            </a:r>
            <a:endParaRPr lang="es-PE" dirty="0"/>
          </a:p>
        </p:txBody>
      </p:sp>
    </p:spTree>
    <p:extLst>
      <p:ext uri="{BB962C8B-B14F-4D97-AF65-F5344CB8AC3E}">
        <p14:creationId xmlns:p14="http://schemas.microsoft.com/office/powerpoint/2010/main" val="219627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ción">
    <p:spTree>
      <p:nvGrpSpPr>
        <p:cNvPr id="1" name=""/>
        <p:cNvGrpSpPr/>
        <p:nvPr/>
      </p:nvGrpSpPr>
      <p:grpSpPr>
        <a:xfrm>
          <a:off x="0" y="0"/>
          <a:ext cx="0" cy="0"/>
          <a:chOff x="0" y="0"/>
          <a:chExt cx="0" cy="0"/>
        </a:xfrm>
      </p:grpSpPr>
      <p:sp>
        <p:nvSpPr>
          <p:cNvPr id="6" name="Marcador de contenido 2"/>
          <p:cNvSpPr>
            <a:spLocks noGrp="1"/>
          </p:cNvSpPr>
          <p:nvPr>
            <p:ph idx="1" hasCustomPrompt="1"/>
          </p:nvPr>
        </p:nvSpPr>
        <p:spPr>
          <a:xfrm>
            <a:off x="426129" y="1731147"/>
            <a:ext cx="11398928" cy="4445816"/>
          </a:xfrm>
        </p:spPr>
        <p:txBody>
          <a:bodyPr/>
          <a:lstStyle>
            <a:lvl1pPr marL="457200" indent="-457200">
              <a:buFont typeface="Wingdings" panose="05000000000000000000" pitchFamily="2" charset="2"/>
              <a:buChar char="q"/>
              <a:defRPr baseline="0"/>
            </a:lvl1pPr>
          </a:lstStyle>
          <a:p>
            <a:pPr lvl="0"/>
            <a:r>
              <a:rPr lang="es-ES" dirty="0"/>
              <a:t>Presentar introducción respecto al tema a exponer</a:t>
            </a:r>
          </a:p>
        </p:txBody>
      </p:sp>
      <p:sp>
        <p:nvSpPr>
          <p:cNvPr id="7" name="Título 6"/>
          <p:cNvSpPr>
            <a:spLocks noGrp="1"/>
          </p:cNvSpPr>
          <p:nvPr>
            <p:ph type="title" hasCustomPrompt="1"/>
          </p:nvPr>
        </p:nvSpPr>
        <p:spPr>
          <a:xfrm>
            <a:off x="426128" y="806833"/>
            <a:ext cx="11398928" cy="800026"/>
          </a:xfrm>
        </p:spPr>
        <p:txBody>
          <a:bodyPr/>
          <a:lstStyle>
            <a:lvl1pPr>
              <a:defRPr baseline="0"/>
            </a:lvl1pPr>
          </a:lstStyle>
          <a:p>
            <a:r>
              <a:rPr lang="es-ES" dirty="0"/>
              <a:t>Introducción</a:t>
            </a:r>
            <a:endParaRPr lang="es-PE" dirty="0"/>
          </a:p>
        </p:txBody>
      </p:sp>
      <p:sp>
        <p:nvSpPr>
          <p:cNvPr id="8" name="Título 1"/>
          <p:cNvSpPr txBox="1">
            <a:spLocks/>
          </p:cNvSpPr>
          <p:nvPr userDrawn="1"/>
        </p:nvSpPr>
        <p:spPr>
          <a:xfrm>
            <a:off x="564581" y="6327498"/>
            <a:ext cx="3932236" cy="51268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000" kern="1200" baseline="0">
                <a:solidFill>
                  <a:srgbClr val="FF0000"/>
                </a:solidFill>
                <a:latin typeface="+mj-lt"/>
                <a:ea typeface="+mj-ea"/>
                <a:cs typeface="+mj-cs"/>
              </a:defRPr>
            </a:lvl1pPr>
          </a:lstStyle>
          <a:p>
            <a:r>
              <a:rPr lang="es-ES" dirty="0"/>
              <a:t>Tiempo de exposició</a:t>
            </a:r>
            <a:r>
              <a:rPr lang="es-ES" baseline="0" dirty="0"/>
              <a:t>n 45min</a:t>
            </a:r>
            <a:endParaRPr lang="es-PE" dirty="0"/>
          </a:p>
        </p:txBody>
      </p:sp>
    </p:spTree>
    <p:extLst>
      <p:ext uri="{BB962C8B-B14F-4D97-AF65-F5344CB8AC3E}">
        <p14:creationId xmlns:p14="http://schemas.microsoft.com/office/powerpoint/2010/main" val="120195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tivo de la presentación">
    <p:spTree>
      <p:nvGrpSpPr>
        <p:cNvPr id="1" name=""/>
        <p:cNvGrpSpPr/>
        <p:nvPr/>
      </p:nvGrpSpPr>
      <p:grpSpPr>
        <a:xfrm>
          <a:off x="0" y="0"/>
          <a:ext cx="0" cy="0"/>
          <a:chOff x="0" y="0"/>
          <a:chExt cx="0" cy="0"/>
        </a:xfrm>
      </p:grpSpPr>
      <p:sp>
        <p:nvSpPr>
          <p:cNvPr id="6" name="Marcador de contenido 2"/>
          <p:cNvSpPr>
            <a:spLocks noGrp="1"/>
          </p:cNvSpPr>
          <p:nvPr>
            <p:ph idx="1" hasCustomPrompt="1"/>
          </p:nvPr>
        </p:nvSpPr>
        <p:spPr>
          <a:xfrm>
            <a:off x="426129" y="1731147"/>
            <a:ext cx="11398928" cy="4445816"/>
          </a:xfrm>
        </p:spPr>
        <p:txBody>
          <a:bodyPr/>
          <a:lstStyle>
            <a:lvl1pPr marL="457200" indent="-457200">
              <a:buFont typeface="Wingdings" panose="05000000000000000000" pitchFamily="2" charset="2"/>
              <a:buChar char="q"/>
              <a:defRPr baseline="0"/>
            </a:lvl1pPr>
          </a:lstStyle>
          <a:p>
            <a:pPr lvl="0"/>
            <a:r>
              <a:rPr lang="es-ES" dirty="0"/>
              <a:t>Presentar el objetivo que se desea alcanzar con la ponencia</a:t>
            </a:r>
          </a:p>
        </p:txBody>
      </p:sp>
      <p:sp>
        <p:nvSpPr>
          <p:cNvPr id="7" name="Título 6"/>
          <p:cNvSpPr>
            <a:spLocks noGrp="1"/>
          </p:cNvSpPr>
          <p:nvPr>
            <p:ph type="title" hasCustomPrompt="1"/>
          </p:nvPr>
        </p:nvSpPr>
        <p:spPr>
          <a:xfrm>
            <a:off x="426128" y="806833"/>
            <a:ext cx="11398928" cy="800026"/>
          </a:xfrm>
        </p:spPr>
        <p:txBody>
          <a:bodyPr/>
          <a:lstStyle>
            <a:lvl1pPr>
              <a:defRPr baseline="0"/>
            </a:lvl1pPr>
          </a:lstStyle>
          <a:p>
            <a:r>
              <a:rPr lang="es-ES" dirty="0"/>
              <a:t>Objetivo de la presentación</a:t>
            </a:r>
            <a:endParaRPr lang="es-PE" dirty="0"/>
          </a:p>
        </p:txBody>
      </p:sp>
      <p:sp>
        <p:nvSpPr>
          <p:cNvPr id="8" name="Título 1"/>
          <p:cNvSpPr txBox="1">
            <a:spLocks/>
          </p:cNvSpPr>
          <p:nvPr userDrawn="1"/>
        </p:nvSpPr>
        <p:spPr>
          <a:xfrm>
            <a:off x="564581" y="6327498"/>
            <a:ext cx="3932236" cy="51268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000" kern="1200" baseline="0">
                <a:solidFill>
                  <a:srgbClr val="FF0000"/>
                </a:solidFill>
                <a:latin typeface="+mj-lt"/>
                <a:ea typeface="+mj-ea"/>
                <a:cs typeface="+mj-cs"/>
              </a:defRPr>
            </a:lvl1pPr>
          </a:lstStyle>
          <a:p>
            <a:r>
              <a:rPr lang="es-ES" dirty="0"/>
              <a:t>Tiempo de exposició</a:t>
            </a:r>
            <a:r>
              <a:rPr lang="es-ES" baseline="0" dirty="0"/>
              <a:t>n 45min</a:t>
            </a:r>
            <a:endParaRPr lang="es-PE" dirty="0"/>
          </a:p>
        </p:txBody>
      </p:sp>
    </p:spTree>
    <p:extLst>
      <p:ext uri="{BB962C8B-B14F-4D97-AF65-F5344CB8AC3E}">
        <p14:creationId xmlns:p14="http://schemas.microsoft.com/office/powerpoint/2010/main" val="402420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del desarrollo del tema">
    <p:spTree>
      <p:nvGrpSpPr>
        <p:cNvPr id="1" name=""/>
        <p:cNvGrpSpPr/>
        <p:nvPr/>
      </p:nvGrpSpPr>
      <p:grpSpPr>
        <a:xfrm>
          <a:off x="0" y="0"/>
          <a:ext cx="0" cy="0"/>
          <a:chOff x="0" y="0"/>
          <a:chExt cx="0" cy="0"/>
        </a:xfrm>
      </p:grpSpPr>
      <p:sp>
        <p:nvSpPr>
          <p:cNvPr id="6" name="Marcador de contenido 2"/>
          <p:cNvSpPr>
            <a:spLocks noGrp="1"/>
          </p:cNvSpPr>
          <p:nvPr>
            <p:ph idx="1" hasCustomPrompt="1"/>
          </p:nvPr>
        </p:nvSpPr>
        <p:spPr>
          <a:xfrm>
            <a:off x="426129" y="1731147"/>
            <a:ext cx="11398928" cy="4445816"/>
          </a:xfrm>
        </p:spPr>
        <p:txBody>
          <a:bodyPr/>
          <a:lstStyle>
            <a:lvl1pPr marL="457200" indent="-457200">
              <a:buFont typeface="Wingdings" panose="05000000000000000000" pitchFamily="2" charset="2"/>
              <a:buChar char="q"/>
              <a:defRPr baseline="0"/>
            </a:lvl1pPr>
          </a:lstStyle>
          <a:p>
            <a:pPr lvl="0"/>
            <a:r>
              <a:rPr lang="es-ES" dirty="0"/>
              <a:t>Presentar el orden y estructura del desarrollo de la presentación a criterio del ponente tanto como el titulo de la diapositiva como su contenido. </a:t>
            </a:r>
          </a:p>
        </p:txBody>
      </p:sp>
      <p:sp>
        <p:nvSpPr>
          <p:cNvPr id="7" name="Título 6"/>
          <p:cNvSpPr>
            <a:spLocks noGrp="1"/>
          </p:cNvSpPr>
          <p:nvPr>
            <p:ph type="title" hasCustomPrompt="1"/>
          </p:nvPr>
        </p:nvSpPr>
        <p:spPr>
          <a:xfrm>
            <a:off x="426128" y="806833"/>
            <a:ext cx="11398928" cy="800026"/>
          </a:xfrm>
        </p:spPr>
        <p:txBody>
          <a:bodyPr/>
          <a:lstStyle>
            <a:lvl1pPr>
              <a:defRPr baseline="0"/>
            </a:lvl1pPr>
          </a:lstStyle>
          <a:p>
            <a:r>
              <a:rPr lang="es-ES" dirty="0"/>
              <a:t>Haga clic para agregar el título del desarrollo</a:t>
            </a:r>
            <a:endParaRPr lang="es-PE" dirty="0"/>
          </a:p>
        </p:txBody>
      </p:sp>
      <p:sp>
        <p:nvSpPr>
          <p:cNvPr id="8" name="Título 1"/>
          <p:cNvSpPr txBox="1">
            <a:spLocks/>
          </p:cNvSpPr>
          <p:nvPr userDrawn="1"/>
        </p:nvSpPr>
        <p:spPr>
          <a:xfrm>
            <a:off x="564581" y="6327498"/>
            <a:ext cx="3932236" cy="51268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000" kern="1200" baseline="0">
                <a:solidFill>
                  <a:srgbClr val="FF0000"/>
                </a:solidFill>
                <a:latin typeface="+mj-lt"/>
                <a:ea typeface="+mj-ea"/>
                <a:cs typeface="+mj-cs"/>
              </a:defRPr>
            </a:lvl1pPr>
          </a:lstStyle>
          <a:p>
            <a:r>
              <a:rPr lang="es-ES" dirty="0"/>
              <a:t>Tiempo de exposició</a:t>
            </a:r>
            <a:r>
              <a:rPr lang="es-ES" baseline="0" dirty="0"/>
              <a:t>n 45min</a:t>
            </a:r>
            <a:endParaRPr lang="es-PE" dirty="0"/>
          </a:p>
        </p:txBody>
      </p:sp>
    </p:spTree>
    <p:extLst>
      <p:ext uri="{BB962C8B-B14F-4D97-AF65-F5344CB8AC3E}">
        <p14:creationId xmlns:p14="http://schemas.microsoft.com/office/powerpoint/2010/main" val="1661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clusiones y/o recomendaciones">
    <p:spTree>
      <p:nvGrpSpPr>
        <p:cNvPr id="1" name=""/>
        <p:cNvGrpSpPr/>
        <p:nvPr/>
      </p:nvGrpSpPr>
      <p:grpSpPr>
        <a:xfrm>
          <a:off x="0" y="0"/>
          <a:ext cx="0" cy="0"/>
          <a:chOff x="0" y="0"/>
          <a:chExt cx="0" cy="0"/>
        </a:xfrm>
      </p:grpSpPr>
      <p:sp>
        <p:nvSpPr>
          <p:cNvPr id="6" name="Marcador de contenido 2"/>
          <p:cNvSpPr>
            <a:spLocks noGrp="1"/>
          </p:cNvSpPr>
          <p:nvPr>
            <p:ph idx="1" hasCustomPrompt="1"/>
          </p:nvPr>
        </p:nvSpPr>
        <p:spPr>
          <a:xfrm>
            <a:off x="426129" y="1731147"/>
            <a:ext cx="11398928" cy="4445816"/>
          </a:xfrm>
        </p:spPr>
        <p:txBody>
          <a:bodyPr/>
          <a:lstStyle>
            <a:lvl1pPr marL="457200" indent="-457200">
              <a:buFont typeface="Wingdings" panose="05000000000000000000" pitchFamily="2" charset="2"/>
              <a:buChar char="q"/>
              <a:defRPr baseline="0"/>
            </a:lvl1pPr>
          </a:lstStyle>
          <a:p>
            <a:pPr lvl="0"/>
            <a:r>
              <a:rPr lang="es-ES" dirty="0"/>
              <a:t>Presentar las conclusiones respecto al tema de la ponencia o recomendaciones sobre lo expuesto.</a:t>
            </a:r>
          </a:p>
        </p:txBody>
      </p:sp>
      <p:sp>
        <p:nvSpPr>
          <p:cNvPr id="7" name="Título 6"/>
          <p:cNvSpPr>
            <a:spLocks noGrp="1"/>
          </p:cNvSpPr>
          <p:nvPr>
            <p:ph type="title" hasCustomPrompt="1"/>
          </p:nvPr>
        </p:nvSpPr>
        <p:spPr>
          <a:xfrm>
            <a:off x="426128" y="806833"/>
            <a:ext cx="11398928" cy="800026"/>
          </a:xfrm>
        </p:spPr>
        <p:txBody>
          <a:bodyPr/>
          <a:lstStyle>
            <a:lvl1pPr>
              <a:defRPr baseline="0"/>
            </a:lvl1pPr>
          </a:lstStyle>
          <a:p>
            <a:r>
              <a:rPr lang="es-ES" dirty="0"/>
              <a:t>Conclusiones y/o recomendaciones</a:t>
            </a:r>
            <a:endParaRPr lang="es-PE" dirty="0"/>
          </a:p>
        </p:txBody>
      </p:sp>
      <p:sp>
        <p:nvSpPr>
          <p:cNvPr id="8" name="Título 1"/>
          <p:cNvSpPr txBox="1">
            <a:spLocks/>
          </p:cNvSpPr>
          <p:nvPr userDrawn="1"/>
        </p:nvSpPr>
        <p:spPr>
          <a:xfrm>
            <a:off x="564581" y="6327498"/>
            <a:ext cx="3932236" cy="51268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000" kern="1200" baseline="0">
                <a:solidFill>
                  <a:srgbClr val="FF0000"/>
                </a:solidFill>
                <a:latin typeface="+mj-lt"/>
                <a:ea typeface="+mj-ea"/>
                <a:cs typeface="+mj-cs"/>
              </a:defRPr>
            </a:lvl1pPr>
          </a:lstStyle>
          <a:p>
            <a:r>
              <a:rPr lang="es-ES" dirty="0"/>
              <a:t>Tiempo de exposició</a:t>
            </a:r>
            <a:r>
              <a:rPr lang="es-ES" baseline="0" dirty="0"/>
              <a:t>n 45min</a:t>
            </a:r>
            <a:endParaRPr lang="es-PE" dirty="0"/>
          </a:p>
        </p:txBody>
      </p:sp>
    </p:spTree>
    <p:extLst>
      <p:ext uri="{BB962C8B-B14F-4D97-AF65-F5344CB8AC3E}">
        <p14:creationId xmlns:p14="http://schemas.microsoft.com/office/powerpoint/2010/main" val="53016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bre">
    <p:spTree>
      <p:nvGrpSpPr>
        <p:cNvPr id="1" name=""/>
        <p:cNvGrpSpPr/>
        <p:nvPr/>
      </p:nvGrpSpPr>
      <p:grpSpPr>
        <a:xfrm>
          <a:off x="0" y="0"/>
          <a:ext cx="0" cy="0"/>
          <a:chOff x="0" y="0"/>
          <a:chExt cx="0" cy="0"/>
        </a:xfrm>
      </p:grpSpPr>
      <p:sp>
        <p:nvSpPr>
          <p:cNvPr id="6" name="Marcador de contenido 2"/>
          <p:cNvSpPr>
            <a:spLocks noGrp="1"/>
          </p:cNvSpPr>
          <p:nvPr>
            <p:ph idx="1" hasCustomPrompt="1"/>
          </p:nvPr>
        </p:nvSpPr>
        <p:spPr>
          <a:xfrm>
            <a:off x="426129" y="1731147"/>
            <a:ext cx="11398928" cy="4445816"/>
          </a:xfrm>
        </p:spPr>
        <p:txBody>
          <a:bodyPr/>
          <a:lstStyle>
            <a:lvl1pPr marL="457200" indent="-457200">
              <a:buFont typeface="Wingdings" panose="05000000000000000000" pitchFamily="2" charset="2"/>
              <a:buChar char="q"/>
              <a:defRPr baseline="0"/>
            </a:lvl1pPr>
          </a:lstStyle>
          <a:p>
            <a:pPr lvl="0"/>
            <a:r>
              <a:rPr lang="es-ES" dirty="0"/>
              <a:t>Desarrollar contenido según titulo de la presentación</a:t>
            </a:r>
          </a:p>
        </p:txBody>
      </p:sp>
      <p:sp>
        <p:nvSpPr>
          <p:cNvPr id="7" name="Título 6"/>
          <p:cNvSpPr>
            <a:spLocks noGrp="1"/>
          </p:cNvSpPr>
          <p:nvPr>
            <p:ph type="title" hasCustomPrompt="1"/>
          </p:nvPr>
        </p:nvSpPr>
        <p:spPr>
          <a:xfrm>
            <a:off x="426128" y="806833"/>
            <a:ext cx="11398928" cy="800026"/>
          </a:xfrm>
        </p:spPr>
        <p:txBody>
          <a:bodyPr/>
          <a:lstStyle>
            <a:lvl1pPr>
              <a:defRPr baseline="0"/>
            </a:lvl1pPr>
          </a:lstStyle>
          <a:p>
            <a:r>
              <a:rPr lang="es-ES" dirty="0"/>
              <a:t>Haga clic para agregar el título</a:t>
            </a:r>
            <a:endParaRPr lang="es-PE" dirty="0"/>
          </a:p>
        </p:txBody>
      </p:sp>
      <p:sp>
        <p:nvSpPr>
          <p:cNvPr id="8" name="Título 1"/>
          <p:cNvSpPr txBox="1">
            <a:spLocks/>
          </p:cNvSpPr>
          <p:nvPr userDrawn="1"/>
        </p:nvSpPr>
        <p:spPr>
          <a:xfrm>
            <a:off x="564581" y="6327498"/>
            <a:ext cx="3932236" cy="51268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000" kern="1200" baseline="0">
                <a:solidFill>
                  <a:srgbClr val="FF0000"/>
                </a:solidFill>
                <a:latin typeface="+mj-lt"/>
                <a:ea typeface="+mj-ea"/>
                <a:cs typeface="+mj-cs"/>
              </a:defRPr>
            </a:lvl1pPr>
          </a:lstStyle>
          <a:p>
            <a:r>
              <a:rPr lang="es-ES" dirty="0"/>
              <a:t>Tiempo de exposició</a:t>
            </a:r>
            <a:r>
              <a:rPr lang="es-ES" baseline="0" dirty="0"/>
              <a:t>n 45min</a:t>
            </a:r>
            <a:endParaRPr lang="es-PE" dirty="0"/>
          </a:p>
        </p:txBody>
      </p:sp>
    </p:spTree>
    <p:extLst>
      <p:ext uri="{BB962C8B-B14F-4D97-AF65-F5344CB8AC3E}">
        <p14:creationId xmlns:p14="http://schemas.microsoft.com/office/powerpoint/2010/main" val="45500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08373" y="766917"/>
            <a:ext cx="11407806" cy="786676"/>
          </a:xfrm>
        </p:spPr>
        <p:txBody>
          <a:bodyPr/>
          <a:lstStyle>
            <a:lvl1pPr>
              <a:defRPr/>
            </a:lvl1pPr>
          </a:lstStyle>
          <a:p>
            <a:r>
              <a:rPr lang="es-ES" dirty="0"/>
              <a:t>Haga clic para agregar el título</a:t>
            </a:r>
            <a:endParaRPr lang="es-PE" dirty="0"/>
          </a:p>
        </p:txBody>
      </p:sp>
      <p:sp>
        <p:nvSpPr>
          <p:cNvPr id="3" name="Marcador de contenido 2"/>
          <p:cNvSpPr>
            <a:spLocks noGrp="1"/>
          </p:cNvSpPr>
          <p:nvPr>
            <p:ph sz="half" idx="1"/>
          </p:nvPr>
        </p:nvSpPr>
        <p:spPr>
          <a:xfrm>
            <a:off x="408373" y="1804172"/>
            <a:ext cx="5611427" cy="4401319"/>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contenido 3"/>
          <p:cNvSpPr>
            <a:spLocks noGrp="1"/>
          </p:cNvSpPr>
          <p:nvPr>
            <p:ph sz="half" idx="2"/>
          </p:nvPr>
        </p:nvSpPr>
        <p:spPr>
          <a:xfrm>
            <a:off x="6172199" y="1804172"/>
            <a:ext cx="5643979" cy="44013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número de diapositiva 6"/>
          <p:cNvSpPr>
            <a:spLocks noGrp="1"/>
          </p:cNvSpPr>
          <p:nvPr>
            <p:ph type="sldNum" sz="quarter" idx="12"/>
          </p:nvPr>
        </p:nvSpPr>
        <p:spPr/>
        <p:txBody>
          <a:bodyPr/>
          <a:lstStyle/>
          <a:p>
            <a:fld id="{8506C0C2-D2C3-4775-B92A-58BE3530E6CA}" type="slidenum">
              <a:rPr lang="es-PE" smtClean="0"/>
              <a:t>‹Nº›</a:t>
            </a:fld>
            <a:endParaRPr lang="es-PE"/>
          </a:p>
        </p:txBody>
      </p:sp>
      <p:sp>
        <p:nvSpPr>
          <p:cNvPr id="8" name="Título 1"/>
          <p:cNvSpPr txBox="1">
            <a:spLocks/>
          </p:cNvSpPr>
          <p:nvPr userDrawn="1"/>
        </p:nvSpPr>
        <p:spPr>
          <a:xfrm>
            <a:off x="564581" y="6327498"/>
            <a:ext cx="3932236" cy="51268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000" kern="1200" baseline="0">
                <a:solidFill>
                  <a:srgbClr val="FF0000"/>
                </a:solidFill>
                <a:latin typeface="+mj-lt"/>
                <a:ea typeface="+mj-ea"/>
                <a:cs typeface="+mj-cs"/>
              </a:defRPr>
            </a:lvl1pPr>
          </a:lstStyle>
          <a:p>
            <a:r>
              <a:rPr lang="es-ES" dirty="0"/>
              <a:t>Tiempo de exposició</a:t>
            </a:r>
            <a:r>
              <a:rPr lang="es-ES" baseline="0" dirty="0"/>
              <a:t>n 45min</a:t>
            </a:r>
            <a:endParaRPr lang="es-PE" dirty="0"/>
          </a:p>
        </p:txBody>
      </p:sp>
    </p:spTree>
    <p:extLst>
      <p:ext uri="{BB962C8B-B14F-4D97-AF65-F5344CB8AC3E}">
        <p14:creationId xmlns:p14="http://schemas.microsoft.com/office/powerpoint/2010/main" val="72285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26128" y="806832"/>
            <a:ext cx="11398928"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PE" dirty="0"/>
          </a:p>
        </p:txBody>
      </p:sp>
      <p:sp>
        <p:nvSpPr>
          <p:cNvPr id="3" name="Marcador de texto 2"/>
          <p:cNvSpPr>
            <a:spLocks noGrp="1"/>
          </p:cNvSpPr>
          <p:nvPr>
            <p:ph type="body" idx="1"/>
          </p:nvPr>
        </p:nvSpPr>
        <p:spPr>
          <a:xfrm>
            <a:off x="426128" y="2222089"/>
            <a:ext cx="11398928" cy="395487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17ACD-1612-4862-90C5-C352E75E643D}" type="datetimeFigureOut">
              <a:rPr lang="es-PE" smtClean="0"/>
              <a:t>21/05/2020</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6C0C2-D2C3-4775-B92A-58BE3530E6CA}" type="slidenum">
              <a:rPr lang="es-PE" smtClean="0"/>
              <a:t>‹Nº›</a:t>
            </a:fld>
            <a:endParaRPr lang="es-PE"/>
          </a:p>
        </p:txBody>
      </p:sp>
    </p:spTree>
    <p:extLst>
      <p:ext uri="{BB962C8B-B14F-4D97-AF65-F5344CB8AC3E}">
        <p14:creationId xmlns:p14="http://schemas.microsoft.com/office/powerpoint/2010/main" val="42419244"/>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0" r:id="rId3"/>
    <p:sldLayoutId id="2147483657" r:id="rId4"/>
    <p:sldLayoutId id="2147483658" r:id="rId5"/>
    <p:sldLayoutId id="2147483659" r:id="rId6"/>
    <p:sldLayoutId id="2147483660" r:id="rId7"/>
    <p:sldLayoutId id="2147483661" r:id="rId8"/>
    <p:sldLayoutId id="214748365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oblitas@acso.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noblitas@acso.com" TargetMode="External"/><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es.wikipedia.org/wiki/Cessna_Citation" TargetMode="External"/><Relationship Id="rId3" Type="http://schemas.openxmlformats.org/officeDocument/2006/relationships/hyperlink" Target="https://es.wikipedia.org/wiki/Mil%C3%A1n" TargetMode="External"/><Relationship Id="rId7" Type="http://schemas.openxmlformats.org/officeDocument/2006/relationships/hyperlink" Target="https://es.wikipedia.org/wiki/Copenhague" TargetMode="External"/><Relationship Id="rId12" Type="http://schemas.openxmlformats.org/officeDocument/2006/relationships/image" Target="../media/image9.jpeg"/><Relationship Id="rId2" Type="http://schemas.openxmlformats.org/officeDocument/2006/relationships/hyperlink" Target="https://es.wikipedia.org/wiki/Aeropuerto_de_Mil%C3%A1n_Linate" TargetMode="External"/><Relationship Id="rId1" Type="http://schemas.openxmlformats.org/officeDocument/2006/relationships/slideLayout" Target="../slideLayouts/slideLayout3.xml"/><Relationship Id="rId6" Type="http://schemas.openxmlformats.org/officeDocument/2006/relationships/hyperlink" Target="https://es.wikipedia.org/wiki/McDonnell_Douglas_MD-80" TargetMode="External"/><Relationship Id="rId11" Type="http://schemas.openxmlformats.org/officeDocument/2006/relationships/image" Target="../media/image8.jpeg"/><Relationship Id="rId5" Type="http://schemas.openxmlformats.org/officeDocument/2006/relationships/hyperlink" Target="https://es.wikipedia.org/wiki/Scandinavian_Airlines_System" TargetMode="External"/><Relationship Id="rId10" Type="http://schemas.openxmlformats.org/officeDocument/2006/relationships/hyperlink" Target="https://es.wikipedia.org/wiki/Francia" TargetMode="External"/><Relationship Id="rId4" Type="http://schemas.openxmlformats.org/officeDocument/2006/relationships/hyperlink" Target="https://es.wikipedia.org/wiki/Italia" TargetMode="External"/><Relationship Id="rId9" Type="http://schemas.openxmlformats.org/officeDocument/2006/relationships/hyperlink" Target="https://es.wikipedia.org/wiki/Par%C3%AD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s.wikipedia.org/wiki/Indicador_de_actitud" TargetMode="External"/><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hyperlink" Target="https://es.wikipedia.org/w/index.php?title=Phenazepam&amp;action=edit&amp;redlink=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s.wikipedia.org/wiki/ATR_42" TargetMode="External"/><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s://es.wikipedia.org/wiki/Flaps" TargetMode="External"/><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hyperlink" Target="https://es.wikipedia.org/wiki/Sla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33123B-588E-4922-B52D-219F0A76481E}"/>
              </a:ext>
            </a:extLst>
          </p:cNvPr>
          <p:cNvSpPr>
            <a:spLocks noGrp="1"/>
          </p:cNvSpPr>
          <p:nvPr>
            <p:ph type="ctrTitle"/>
          </p:nvPr>
        </p:nvSpPr>
        <p:spPr/>
        <p:txBody>
          <a:bodyPr/>
          <a:lstStyle/>
          <a:p>
            <a:endParaRPr lang="es-PE"/>
          </a:p>
        </p:txBody>
      </p:sp>
      <p:sp>
        <p:nvSpPr>
          <p:cNvPr id="3" name="Subtítulo 2">
            <a:extLst>
              <a:ext uri="{FF2B5EF4-FFF2-40B4-BE49-F238E27FC236}">
                <a16:creationId xmlns:a16="http://schemas.microsoft.com/office/drawing/2014/main" xmlns="" id="{F52B7105-D69D-4C1C-8EAE-5CC3B9E240FF}"/>
              </a:ext>
            </a:extLst>
          </p:cNvPr>
          <p:cNvSpPr>
            <a:spLocks noGrp="1"/>
          </p:cNvSpPr>
          <p:nvPr>
            <p:ph type="subTitle" idx="1"/>
          </p:nvPr>
        </p:nvSpPr>
        <p:spPr/>
        <p:txBody>
          <a:bodyPr/>
          <a:lstStyle/>
          <a:p>
            <a:endParaRPr lang="es-PE"/>
          </a:p>
        </p:txBody>
      </p:sp>
      <p:pic>
        <p:nvPicPr>
          <p:cNvPr id="4" name="Imagen 3">
            <a:extLst>
              <a:ext uri="{FF2B5EF4-FFF2-40B4-BE49-F238E27FC236}">
                <a16:creationId xmlns:a16="http://schemas.microsoft.com/office/drawing/2014/main" xmlns="" id="{57C611CD-C162-4326-9651-C263FE3D95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340528"/>
            <a:ext cx="12192000" cy="5517472"/>
          </a:xfrm>
          <a:prstGeom prst="rect">
            <a:avLst/>
          </a:prstGeom>
          <a:noFill/>
        </p:spPr>
      </p:pic>
      <p:sp>
        <p:nvSpPr>
          <p:cNvPr id="6" name="Título 2">
            <a:extLst>
              <a:ext uri="{FF2B5EF4-FFF2-40B4-BE49-F238E27FC236}">
                <a16:creationId xmlns:a16="http://schemas.microsoft.com/office/drawing/2014/main" xmlns="" id="{5EC15937-BBCD-47FE-8F54-51484413372E}"/>
              </a:ext>
            </a:extLst>
          </p:cNvPr>
          <p:cNvSpPr txBox="1">
            <a:spLocks/>
          </p:cNvSpPr>
          <p:nvPr/>
        </p:nvSpPr>
        <p:spPr>
          <a:xfrm>
            <a:off x="0" y="630314"/>
            <a:ext cx="12192001" cy="710213"/>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PE" sz="3200" b="1" dirty="0"/>
              <a:t>CULTURA JUSTA Y LA GESTION DE LA FATIGA FRENTE AL COVID</a:t>
            </a:r>
          </a:p>
        </p:txBody>
      </p:sp>
      <p:sp>
        <p:nvSpPr>
          <p:cNvPr id="7" name="CuadroTexto 6">
            <a:extLst>
              <a:ext uri="{FF2B5EF4-FFF2-40B4-BE49-F238E27FC236}">
                <a16:creationId xmlns:a16="http://schemas.microsoft.com/office/drawing/2014/main" xmlns="" id="{97922C3E-E201-498F-A73D-DA7C3D68618F}"/>
              </a:ext>
            </a:extLst>
          </p:cNvPr>
          <p:cNvSpPr txBox="1"/>
          <p:nvPr/>
        </p:nvSpPr>
        <p:spPr>
          <a:xfrm>
            <a:off x="2175028" y="1415534"/>
            <a:ext cx="7334059"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none" rtlCol="0">
            <a:spAutoFit/>
          </a:bodyPr>
          <a:lstStyle/>
          <a:p>
            <a:r>
              <a:rPr lang="es-PE" dirty="0">
                <a:solidFill>
                  <a:schemeClr val="tx1"/>
                </a:solidFill>
              </a:rPr>
              <a:t>Neppy Oblitas Bejarano          email </a:t>
            </a:r>
            <a:r>
              <a:rPr lang="es-PE" dirty="0">
                <a:solidFill>
                  <a:schemeClr val="tx1"/>
                </a:solidFill>
                <a:hlinkClick r:id="rId3">
                  <a:extLst>
                    <a:ext uri="{A12FA001-AC4F-418D-AE19-62706E023703}">
                      <ahyp:hlinkClr xmlns:ahyp="http://schemas.microsoft.com/office/drawing/2018/hyperlinkcolor" xmlns="" val="tx"/>
                    </a:ext>
                  </a:extLst>
                </a:hlinkClick>
              </a:rPr>
              <a:t>noblitas@acso.com</a:t>
            </a:r>
            <a:r>
              <a:rPr lang="es-PE" dirty="0">
                <a:solidFill>
                  <a:schemeClr val="tx1"/>
                </a:solidFill>
              </a:rPr>
              <a:t>    </a:t>
            </a:r>
            <a:r>
              <a:rPr lang="es-PE" dirty="0" err="1">
                <a:solidFill>
                  <a:schemeClr val="tx1"/>
                </a:solidFill>
              </a:rPr>
              <a:t>Telf</a:t>
            </a:r>
            <a:r>
              <a:rPr lang="es-PE" dirty="0">
                <a:solidFill>
                  <a:schemeClr val="tx1"/>
                </a:solidFill>
              </a:rPr>
              <a:t> 998775095</a:t>
            </a:r>
          </a:p>
        </p:txBody>
      </p:sp>
    </p:spTree>
    <p:extLst>
      <p:ext uri="{BB962C8B-B14F-4D97-AF65-F5344CB8AC3E}">
        <p14:creationId xmlns:p14="http://schemas.microsoft.com/office/powerpoint/2010/main" val="305525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80425-WA00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4688" y="724535"/>
            <a:ext cx="10604080" cy="6002836"/>
          </a:xfrm>
        </p:spPr>
      </p:pic>
    </p:spTree>
    <p:extLst>
      <p:ext uri="{BB962C8B-B14F-4D97-AF65-F5344CB8AC3E}">
        <p14:creationId xmlns:p14="http://schemas.microsoft.com/office/powerpoint/2010/main" val="3294394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
            <a:extLst>
              <a:ext uri="{FF2B5EF4-FFF2-40B4-BE49-F238E27FC236}">
                <a16:creationId xmlns:a16="http://schemas.microsoft.com/office/drawing/2014/main" xmlns="" id="{FB99A2EA-C28B-46A8-8956-DB06C69D7DDF}"/>
              </a:ext>
            </a:extLst>
          </p:cNvPr>
          <p:cNvSpPr txBox="1">
            <a:spLocks/>
          </p:cNvSpPr>
          <p:nvPr/>
        </p:nvSpPr>
        <p:spPr>
          <a:xfrm>
            <a:off x="255208" y="4943396"/>
            <a:ext cx="6021306" cy="537790"/>
          </a:xfrm>
          <a:prstGeom prst="rect">
            <a:avLst/>
          </a:prstGeom>
          <a:solidFill>
            <a:srgbClr val="FFFF00"/>
          </a:solidFill>
          <a:ln w="762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q"/>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s-PE" dirty="0"/>
              <a:t>Y ¿Quiénes dan esa INFORMACION?</a:t>
            </a:r>
          </a:p>
          <a:p>
            <a:pPr marL="0" indent="0" algn="just">
              <a:buFont typeface="Wingdings" panose="05000000000000000000" pitchFamily="2" charset="2"/>
              <a:buNone/>
            </a:pPr>
            <a:endParaRPr lang="en-US" dirty="0"/>
          </a:p>
        </p:txBody>
      </p:sp>
      <p:sp>
        <p:nvSpPr>
          <p:cNvPr id="2" name="Marcador de contenido 1"/>
          <p:cNvSpPr>
            <a:spLocks noGrp="1"/>
          </p:cNvSpPr>
          <p:nvPr>
            <p:ph idx="1"/>
          </p:nvPr>
        </p:nvSpPr>
        <p:spPr>
          <a:xfrm>
            <a:off x="105001" y="1570071"/>
            <a:ext cx="12110672" cy="998990"/>
          </a:xfrm>
        </p:spPr>
        <p:txBody>
          <a:bodyPr>
            <a:normAutofit/>
          </a:bodyPr>
          <a:lstStyle/>
          <a:p>
            <a:pPr marL="0" indent="0" algn="just">
              <a:buNone/>
            </a:pPr>
            <a:r>
              <a:rPr lang="es-PE" dirty="0"/>
              <a:t>La comunidad aeronáutica en Europa, toma conciencia de que el REPORTE ES VITAL.</a:t>
            </a:r>
          </a:p>
          <a:p>
            <a:pPr marL="0" indent="0" algn="just">
              <a:buNone/>
            </a:pPr>
            <a:endParaRPr lang="en-US" dirty="0"/>
          </a:p>
        </p:txBody>
      </p:sp>
      <p:sp>
        <p:nvSpPr>
          <p:cNvPr id="3" name="Título 2"/>
          <p:cNvSpPr>
            <a:spLocks noGrp="1"/>
          </p:cNvSpPr>
          <p:nvPr>
            <p:ph type="title"/>
          </p:nvPr>
        </p:nvSpPr>
        <p:spPr>
          <a:xfrm>
            <a:off x="3691756" y="78636"/>
            <a:ext cx="4616135" cy="800026"/>
          </a:xfrm>
        </p:spPr>
        <p:style>
          <a:lnRef idx="1">
            <a:schemeClr val="accent2"/>
          </a:lnRef>
          <a:fillRef idx="2">
            <a:schemeClr val="accent2"/>
          </a:fillRef>
          <a:effectRef idx="1">
            <a:schemeClr val="accent2"/>
          </a:effectRef>
          <a:fontRef idx="minor">
            <a:schemeClr val="dk1"/>
          </a:fontRef>
        </p:style>
        <p:txBody>
          <a:bodyPr/>
          <a:lstStyle/>
          <a:p>
            <a:pPr algn="ctr"/>
            <a:r>
              <a:rPr lang="es-PE" dirty="0"/>
              <a:t>CULTURA JUSTA</a:t>
            </a:r>
            <a:endParaRPr lang="en-US" dirty="0"/>
          </a:p>
        </p:txBody>
      </p:sp>
      <p:sp>
        <p:nvSpPr>
          <p:cNvPr id="4" name="CuadroTexto 3"/>
          <p:cNvSpPr txBox="1"/>
          <p:nvPr/>
        </p:nvSpPr>
        <p:spPr>
          <a:xfrm>
            <a:off x="0" y="3094649"/>
            <a:ext cx="12192000" cy="954107"/>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PE" sz="2800" b="1" dirty="0">
                <a:solidFill>
                  <a:schemeClr val="tx1"/>
                </a:solidFill>
              </a:rPr>
              <a:t>La información es la sangre de un Sistema de gestión de la seguridad de un SMS</a:t>
            </a:r>
            <a:endParaRPr lang="en-US" sz="2800" b="1" dirty="0">
              <a:solidFill>
                <a:schemeClr val="tx1"/>
              </a:solidFill>
            </a:endParaRPr>
          </a:p>
        </p:txBody>
      </p:sp>
      <p:sp>
        <p:nvSpPr>
          <p:cNvPr id="8" name="Marcador de contenido 1">
            <a:extLst>
              <a:ext uri="{FF2B5EF4-FFF2-40B4-BE49-F238E27FC236}">
                <a16:creationId xmlns:a16="http://schemas.microsoft.com/office/drawing/2014/main" xmlns="" id="{2D431D31-18D9-43E1-83BE-401EF7755C07}"/>
              </a:ext>
            </a:extLst>
          </p:cNvPr>
          <p:cNvSpPr txBox="1">
            <a:spLocks/>
          </p:cNvSpPr>
          <p:nvPr/>
        </p:nvSpPr>
        <p:spPr>
          <a:xfrm>
            <a:off x="134972" y="2402079"/>
            <a:ext cx="12057027" cy="724716"/>
          </a:xfrm>
          <a:prstGeom prst="rect">
            <a:avLst/>
          </a:prstGeom>
        </p:spPr>
        <p:txBody>
          <a:bodyPr vert="horz" lIns="91440" tIns="45720" rIns="91440" bIns="45720" rtlCol="0">
            <a:normAutofit fontScale="92500" lnSpcReduction="20000"/>
          </a:bodyPr>
          <a:lstStyle>
            <a:lvl1pPr marL="457200" indent="-457200" algn="l" defTabSz="914400" rtl="0" eaLnBrk="1" latinLnBrk="0" hangingPunct="1">
              <a:lnSpc>
                <a:spcPct val="90000"/>
              </a:lnSpc>
              <a:spcBef>
                <a:spcPts val="1000"/>
              </a:spcBef>
              <a:buFont typeface="Wingdings" panose="05000000000000000000" pitchFamily="2" charset="2"/>
              <a:buChar char="q"/>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s-PE" dirty="0"/>
              <a:t>Es necesario que los profesionales en </a:t>
            </a:r>
            <a:r>
              <a:rPr lang="es-PE" dirty="0" err="1"/>
              <a:t>aviacion</a:t>
            </a:r>
            <a:r>
              <a:rPr lang="es-PE" dirty="0"/>
              <a:t> reporten, cuenten que les sucede en el día a día en sus trabajos.</a:t>
            </a:r>
          </a:p>
          <a:p>
            <a:pPr marL="0" indent="0" algn="just">
              <a:buFont typeface="Wingdings" panose="05000000000000000000" pitchFamily="2" charset="2"/>
              <a:buNone/>
            </a:pPr>
            <a:endParaRPr lang="en-US" dirty="0"/>
          </a:p>
        </p:txBody>
      </p:sp>
      <p:sp>
        <p:nvSpPr>
          <p:cNvPr id="9" name="Marcador de contenido 1">
            <a:extLst>
              <a:ext uri="{FF2B5EF4-FFF2-40B4-BE49-F238E27FC236}">
                <a16:creationId xmlns:a16="http://schemas.microsoft.com/office/drawing/2014/main" xmlns="" id="{AC06FFFE-32A5-44AB-B4B8-44CB36DACCE8}"/>
              </a:ext>
            </a:extLst>
          </p:cNvPr>
          <p:cNvSpPr txBox="1">
            <a:spLocks/>
          </p:cNvSpPr>
          <p:nvPr/>
        </p:nvSpPr>
        <p:spPr>
          <a:xfrm>
            <a:off x="220462" y="4287523"/>
            <a:ext cx="11810259" cy="622595"/>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q"/>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s-PE" dirty="0"/>
              <a:t>Si no hay información el sistema no funciona.</a:t>
            </a:r>
          </a:p>
          <a:p>
            <a:pPr marL="0" indent="0" algn="just">
              <a:buFont typeface="Wingdings" panose="05000000000000000000" pitchFamily="2" charset="2"/>
              <a:buNone/>
            </a:pPr>
            <a:endParaRPr lang="en-US" dirty="0"/>
          </a:p>
        </p:txBody>
      </p:sp>
      <p:pic>
        <p:nvPicPr>
          <p:cNvPr id="1026" name="Picture 2" descr="Informa a tus clientes si el ascensor no funciona, una máquina ...">
            <a:extLst>
              <a:ext uri="{FF2B5EF4-FFF2-40B4-BE49-F238E27FC236}">
                <a16:creationId xmlns:a16="http://schemas.microsoft.com/office/drawing/2014/main" xmlns="" id="{7D71C16A-8107-4257-B40C-B26275FEB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760" y="4287523"/>
            <a:ext cx="24765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embros Profesionales Del Equipo De La Aviación Del Piloto Y De ...">
            <a:extLst>
              <a:ext uri="{FF2B5EF4-FFF2-40B4-BE49-F238E27FC236}">
                <a16:creationId xmlns:a16="http://schemas.microsoft.com/office/drawing/2014/main" xmlns="" id="{5D67345B-46B4-42A4-97FC-E3DD66543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0" y="1184037"/>
            <a:ext cx="5477522" cy="5477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lería | ELMER FAUCETT, Instituto Superior Tecnologico">
            <a:extLst>
              <a:ext uri="{FF2B5EF4-FFF2-40B4-BE49-F238E27FC236}">
                <a16:creationId xmlns:a16="http://schemas.microsoft.com/office/drawing/2014/main" xmlns="" id="{64234E59-1F60-497F-B63F-B63DCB8A9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104" y="1184037"/>
            <a:ext cx="6438160" cy="48611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olver atrás Imprimir Cerrar Imagen / Imagen del interior de un ...">
            <a:extLst>
              <a:ext uri="{FF2B5EF4-FFF2-40B4-BE49-F238E27FC236}">
                <a16:creationId xmlns:a16="http://schemas.microsoft.com/office/drawing/2014/main" xmlns="" id="{E25D76F2-4F1A-443E-8E2C-8C55E9D52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452" y="1184037"/>
            <a:ext cx="6930608" cy="46023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rencia de RRHH es clave para internacionalizar negocios">
            <a:extLst>
              <a:ext uri="{FF2B5EF4-FFF2-40B4-BE49-F238E27FC236}">
                <a16:creationId xmlns:a16="http://schemas.microsoft.com/office/drawing/2014/main" xmlns="" id="{2C0C4520-19CE-4619-BB60-291EDF393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6115" y="878662"/>
            <a:ext cx="9753600" cy="50387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xmlns="" id="{2915A64C-58F2-40C8-B022-CE4515B6CFE6}"/>
              </a:ext>
            </a:extLst>
          </p:cNvPr>
          <p:cNvSpPr txBox="1"/>
          <p:nvPr/>
        </p:nvSpPr>
        <p:spPr>
          <a:xfrm>
            <a:off x="961638" y="5708891"/>
            <a:ext cx="10397398" cy="369332"/>
          </a:xfrm>
          <a:prstGeom prst="rect">
            <a:avLst/>
          </a:prstGeom>
          <a:solidFill>
            <a:srgbClr val="FF0000"/>
          </a:solidFill>
        </p:spPr>
        <p:txBody>
          <a:bodyPr wrap="none" rtlCol="0">
            <a:spAutoFit/>
          </a:bodyPr>
          <a:lstStyle/>
          <a:p>
            <a:r>
              <a:rPr lang="es-PE" b="1" dirty="0">
                <a:latin typeface="Arial Black" panose="020B0A04020102020204" pitchFamily="34" charset="0"/>
              </a:rPr>
              <a:t>TODOS DEBEN DE APORTAR ESA INFORMACION PARA MEJORAR LA SEGURIDAD</a:t>
            </a:r>
          </a:p>
        </p:txBody>
      </p:sp>
    </p:spTree>
    <p:extLst>
      <p:ext uri="{BB962C8B-B14F-4D97-AF65-F5344CB8AC3E}">
        <p14:creationId xmlns:p14="http://schemas.microsoft.com/office/powerpoint/2010/main" val="10584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wipe(down)">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wipe(down)">
                                      <p:cBhvr>
                                        <p:cTn id="47" dur="500"/>
                                        <p:tgtEl>
                                          <p:spTgt spid="10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4"/>
                                        </p:tgtEl>
                                        <p:attrNameLst>
                                          <p:attrName>style.visibility</p:attrName>
                                        </p:attrNameLst>
                                      </p:cBhvr>
                                      <p:to>
                                        <p:strVal val="visible"/>
                                      </p:to>
                                    </p:set>
                                    <p:animEffect transition="in" filter="wipe(down)">
                                      <p:cBhvr>
                                        <p:cTn id="52" dur="500"/>
                                        <p:tgtEl>
                                          <p:spTgt spid="10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p:bldP spid="4" grpId="0" animBg="1"/>
      <p:bldP spid="8" grpId="0"/>
      <p:bldP spid="9"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DE161357-8A94-41F4-8AA4-71C59586363F}"/>
              </a:ext>
            </a:extLst>
          </p:cNvPr>
          <p:cNvSpPr>
            <a:spLocks noGrp="1"/>
          </p:cNvSpPr>
          <p:nvPr>
            <p:ph idx="1"/>
          </p:nvPr>
        </p:nvSpPr>
        <p:spPr/>
        <p:txBody>
          <a:bodyPr/>
          <a:lstStyle/>
          <a:p>
            <a:pPr algn="just"/>
            <a:r>
              <a:rPr lang="es-PE" dirty="0"/>
              <a:t>Pero esta información SOLO debe ser utilizada para mejorar la seguridad, pero con bien sabemos esta información en algunos casos se utilizan para casos legales y penales.</a:t>
            </a:r>
          </a:p>
          <a:p>
            <a:r>
              <a:rPr lang="es-PE" dirty="0"/>
              <a:t>La información de los profesionales de la aviación es </a:t>
            </a:r>
            <a:r>
              <a:rPr lang="es-PE" b="1" dirty="0">
                <a:highlight>
                  <a:srgbClr val="FFFF00"/>
                </a:highlight>
                <a:latin typeface="Arial Black" panose="020B0A04020102020204" pitchFamily="34" charset="0"/>
              </a:rPr>
              <a:t>esencial</a:t>
            </a:r>
            <a:r>
              <a:rPr lang="es-PE" dirty="0"/>
              <a:t>.</a:t>
            </a:r>
          </a:p>
          <a:p>
            <a:endParaRPr lang="es-PE" dirty="0"/>
          </a:p>
        </p:txBody>
      </p:sp>
      <p:sp>
        <p:nvSpPr>
          <p:cNvPr id="4" name="Título 2">
            <a:extLst>
              <a:ext uri="{FF2B5EF4-FFF2-40B4-BE49-F238E27FC236}">
                <a16:creationId xmlns:a16="http://schemas.microsoft.com/office/drawing/2014/main" xmlns="" id="{16C1E226-8558-4FD2-B473-1D95BCFA38B8}"/>
              </a:ext>
            </a:extLst>
          </p:cNvPr>
          <p:cNvSpPr txBox="1">
            <a:spLocks/>
          </p:cNvSpPr>
          <p:nvPr/>
        </p:nvSpPr>
        <p:spPr>
          <a:xfrm>
            <a:off x="3540835" y="87513"/>
            <a:ext cx="4616135" cy="80002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PE"/>
              <a:t>CULTURA JUSTA</a:t>
            </a:r>
            <a:endParaRPr lang="en-US" dirty="0"/>
          </a:p>
        </p:txBody>
      </p:sp>
      <p:pic>
        <p:nvPicPr>
          <p:cNvPr id="5" name="Picture 2" descr="Resultado de imagen para informacion al sms en aviacion">
            <a:extLst>
              <a:ext uri="{FF2B5EF4-FFF2-40B4-BE49-F238E27FC236}">
                <a16:creationId xmlns:a16="http://schemas.microsoft.com/office/drawing/2014/main" xmlns="" id="{B680153A-2A84-479E-BE13-66408EE26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60" y="4213718"/>
            <a:ext cx="6048392" cy="23230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reporte en aviacion">
            <a:extLst>
              <a:ext uri="{FF2B5EF4-FFF2-40B4-BE49-F238E27FC236}">
                <a16:creationId xmlns:a16="http://schemas.microsoft.com/office/drawing/2014/main" xmlns="" id="{179775F2-01BE-4658-A922-C84B80F8C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183" y="3481330"/>
            <a:ext cx="4129042" cy="328915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xmlns="" id="{540AC696-DA12-44E2-8792-D946E71AA38A}"/>
              </a:ext>
            </a:extLst>
          </p:cNvPr>
          <p:cNvPicPr>
            <a:picLocks noChangeAspect="1"/>
          </p:cNvPicPr>
          <p:nvPr/>
        </p:nvPicPr>
        <p:blipFill>
          <a:blip r:embed="rId4"/>
          <a:stretch>
            <a:fillRect/>
          </a:stretch>
        </p:blipFill>
        <p:spPr>
          <a:xfrm>
            <a:off x="366943" y="799927"/>
            <a:ext cx="11595511" cy="5736802"/>
          </a:xfrm>
          <a:prstGeom prst="rect">
            <a:avLst/>
          </a:prstGeom>
        </p:spPr>
      </p:pic>
    </p:spTree>
    <p:extLst>
      <p:ext uri="{BB962C8B-B14F-4D97-AF65-F5344CB8AC3E}">
        <p14:creationId xmlns:p14="http://schemas.microsoft.com/office/powerpoint/2010/main" val="37597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3787932" y="499882"/>
            <a:ext cx="4616135" cy="800026"/>
          </a:xfrm>
        </p:spPr>
        <p:style>
          <a:lnRef idx="1">
            <a:schemeClr val="accent2"/>
          </a:lnRef>
          <a:fillRef idx="2">
            <a:schemeClr val="accent2"/>
          </a:fillRef>
          <a:effectRef idx="1">
            <a:schemeClr val="accent2"/>
          </a:effectRef>
          <a:fontRef idx="minor">
            <a:schemeClr val="dk1"/>
          </a:fontRef>
        </p:style>
        <p:txBody>
          <a:bodyPr/>
          <a:lstStyle/>
          <a:p>
            <a:pPr algn="ctr"/>
            <a:r>
              <a:rPr lang="es-PE" dirty="0"/>
              <a:t>CULTURA JUSTA</a:t>
            </a:r>
            <a:endParaRPr lang="en-US" dirty="0"/>
          </a:p>
        </p:txBody>
      </p:sp>
      <p:pic>
        <p:nvPicPr>
          <p:cNvPr id="12290" name="Picture 2" descr="Resultado de imagen para reporte en aviacion para mejorar la segur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29" y="2090057"/>
            <a:ext cx="4285797" cy="341402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Resultado de imagen para casos pen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6" name="Picture 8"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b="10698"/>
          <a:stretch/>
        </p:blipFill>
        <p:spPr bwMode="auto">
          <a:xfrm>
            <a:off x="4870202" y="1789067"/>
            <a:ext cx="7126916" cy="469011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Resultado de imagen para PREVENCIÃN DE ACCIDEN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072" y="1576697"/>
            <a:ext cx="5273039" cy="511484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esultado de imagen para GESTION DE SEGURIDAD EN AVI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1" y="1289126"/>
            <a:ext cx="12192000" cy="556887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419BE5CE-4687-40ED-AE54-60A61D1E6818}"/>
              </a:ext>
            </a:extLst>
          </p:cNvPr>
          <p:cNvSpPr txBox="1"/>
          <p:nvPr/>
        </p:nvSpPr>
        <p:spPr>
          <a:xfrm>
            <a:off x="1286140" y="6115816"/>
            <a:ext cx="9907969" cy="523220"/>
          </a:xfrm>
          <a:prstGeom prst="rect">
            <a:avLst/>
          </a:prstGeom>
          <a:noFill/>
        </p:spPr>
        <p:txBody>
          <a:bodyPr wrap="none" rtlCol="0">
            <a:spAutoFit/>
          </a:bodyPr>
          <a:lstStyle/>
          <a:p>
            <a:r>
              <a:rPr lang="es-PE" sz="2800" b="1" dirty="0">
                <a:latin typeface="Arial Black" panose="020B0A04020102020204" pitchFamily="34" charset="0"/>
              </a:rPr>
              <a:t>GESTIONAMOS LA SEGURIDAD TODOS LOS DIAS.</a:t>
            </a:r>
          </a:p>
        </p:txBody>
      </p:sp>
    </p:spTree>
    <p:extLst>
      <p:ext uri="{BB962C8B-B14F-4D97-AF65-F5344CB8AC3E}">
        <p14:creationId xmlns:p14="http://schemas.microsoft.com/office/powerpoint/2010/main" val="136609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Effect transition="in" filter="wipe(down)">
                                      <p:cBhvr>
                                        <p:cTn id="12" dur="500"/>
                                        <p:tgtEl>
                                          <p:spTgt spid="122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8"/>
                                        </p:tgtEl>
                                        <p:attrNameLst>
                                          <p:attrName>style.visibility</p:attrName>
                                        </p:attrNameLst>
                                      </p:cBhvr>
                                      <p:to>
                                        <p:strVal val="visible"/>
                                      </p:to>
                                    </p:set>
                                    <p:animEffect transition="in" filter="wipe(down)">
                                      <p:cBhvr>
                                        <p:cTn id="17" dur="500"/>
                                        <p:tgtEl>
                                          <p:spTgt spid="122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300"/>
                                        </p:tgtEl>
                                        <p:attrNameLst>
                                          <p:attrName>style.visibility</p:attrName>
                                        </p:attrNameLst>
                                      </p:cBhvr>
                                      <p:to>
                                        <p:strVal val="visible"/>
                                      </p:to>
                                    </p:set>
                                    <p:animEffect transition="in" filter="wipe(down)">
                                      <p:cBhvr>
                                        <p:cTn id="22" dur="500"/>
                                        <p:tgtEl>
                                          <p:spTgt spid="1230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3817525" y="539071"/>
            <a:ext cx="4616135" cy="800026"/>
          </a:xfrm>
        </p:spPr>
        <p:style>
          <a:lnRef idx="1">
            <a:schemeClr val="accent2"/>
          </a:lnRef>
          <a:fillRef idx="2">
            <a:schemeClr val="accent2"/>
          </a:fillRef>
          <a:effectRef idx="1">
            <a:schemeClr val="accent2"/>
          </a:effectRef>
          <a:fontRef idx="minor">
            <a:schemeClr val="dk1"/>
          </a:fontRef>
        </p:style>
        <p:txBody>
          <a:bodyPr/>
          <a:lstStyle/>
          <a:p>
            <a:pPr algn="ctr"/>
            <a:r>
              <a:rPr lang="es-PE" dirty="0"/>
              <a:t>CULTURA JUSTA</a:t>
            </a:r>
            <a:endParaRPr lang="en-US" dirty="0"/>
          </a:p>
        </p:txBody>
      </p:sp>
      <p:pic>
        <p:nvPicPr>
          <p:cNvPr id="13314" name="Picture 2" descr="Resultado de imagen para PROFESIONALES DE LA AVI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64" y="1606731"/>
            <a:ext cx="4878977" cy="32526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esultado de imagen para PROFESIONALES DE LA AVI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060" y="1469570"/>
            <a:ext cx="8243843" cy="499015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esultado de imagen para MECANICOS DE LA AVI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59" y="1410858"/>
            <a:ext cx="10499128" cy="524956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Resultado de imagen para GERENTES DE  AVI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5780" y="1319611"/>
            <a:ext cx="8303432" cy="553838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F8823AD8-06F2-4014-A5C2-A6536C6D9A59}"/>
              </a:ext>
            </a:extLst>
          </p:cNvPr>
          <p:cNvSpPr txBox="1"/>
          <p:nvPr/>
        </p:nvSpPr>
        <p:spPr>
          <a:xfrm>
            <a:off x="4237306" y="5697382"/>
            <a:ext cx="3260380" cy="707886"/>
          </a:xfrm>
          <a:prstGeom prst="rect">
            <a:avLst/>
          </a:prstGeom>
          <a:solidFill>
            <a:srgbClr val="FF0000"/>
          </a:solidFill>
        </p:spPr>
        <p:txBody>
          <a:bodyPr wrap="none" rtlCol="0">
            <a:spAutoFit/>
          </a:bodyPr>
          <a:lstStyle/>
          <a:p>
            <a:r>
              <a:rPr lang="es-PE" sz="4000" b="1" dirty="0"/>
              <a:t>AUTORIDADES</a:t>
            </a:r>
          </a:p>
        </p:txBody>
      </p:sp>
    </p:spTree>
    <p:extLst>
      <p:ext uri="{BB962C8B-B14F-4D97-AF65-F5344CB8AC3E}">
        <p14:creationId xmlns:p14="http://schemas.microsoft.com/office/powerpoint/2010/main" val="35076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down)">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down)">
                                      <p:cBhvr>
                                        <p:cTn id="17" dur="500"/>
                                        <p:tgtEl>
                                          <p:spTgt spid="133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wipe(down)">
                                      <p:cBhvr>
                                        <p:cTn id="22" dur="500"/>
                                        <p:tgtEl>
                                          <p:spTgt spid="133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C65E702A-277A-4FCB-81EE-3BEE891DFD24}"/>
              </a:ext>
            </a:extLst>
          </p:cNvPr>
          <p:cNvSpPr>
            <a:spLocks noGrp="1"/>
          </p:cNvSpPr>
          <p:nvPr>
            <p:ph idx="1"/>
          </p:nvPr>
        </p:nvSpPr>
        <p:spPr>
          <a:xfrm>
            <a:off x="426127" y="1404027"/>
            <a:ext cx="11398928" cy="930800"/>
          </a:xfrm>
        </p:spPr>
        <p:txBody>
          <a:bodyPr>
            <a:noAutofit/>
          </a:bodyPr>
          <a:lstStyle/>
          <a:p>
            <a:pPr algn="just"/>
            <a:r>
              <a:rPr lang="es-PE" dirty="0"/>
              <a:t>Las AUTORIDADES son responsables de gestionar los niveles de seguridad en cada uno de sus países.</a:t>
            </a:r>
          </a:p>
          <a:p>
            <a:pPr algn="just"/>
            <a:r>
              <a:rPr lang="es-PE" dirty="0"/>
              <a:t>Si no tienen información son incapaces de Gestionar, por eso la información de los profesionales es ESENCIAL.</a:t>
            </a:r>
          </a:p>
        </p:txBody>
      </p:sp>
      <p:pic>
        <p:nvPicPr>
          <p:cNvPr id="5" name="Imagen 4">
            <a:extLst>
              <a:ext uri="{FF2B5EF4-FFF2-40B4-BE49-F238E27FC236}">
                <a16:creationId xmlns:a16="http://schemas.microsoft.com/office/drawing/2014/main" xmlns="" id="{E08E8F23-BEAA-46B7-9FBC-D4661D391E3F}"/>
              </a:ext>
            </a:extLst>
          </p:cNvPr>
          <p:cNvPicPr>
            <a:picLocks noChangeAspect="1"/>
          </p:cNvPicPr>
          <p:nvPr/>
        </p:nvPicPr>
        <p:blipFill>
          <a:blip r:embed="rId2"/>
          <a:stretch>
            <a:fillRect/>
          </a:stretch>
        </p:blipFill>
        <p:spPr>
          <a:xfrm>
            <a:off x="3815007" y="218518"/>
            <a:ext cx="4621169" cy="1176630"/>
          </a:xfrm>
          <a:prstGeom prst="rect">
            <a:avLst/>
          </a:prstGeom>
        </p:spPr>
      </p:pic>
      <p:pic>
        <p:nvPicPr>
          <p:cNvPr id="1026" name="Picture 2">
            <a:extLst>
              <a:ext uri="{FF2B5EF4-FFF2-40B4-BE49-F238E27FC236}">
                <a16:creationId xmlns:a16="http://schemas.microsoft.com/office/drawing/2014/main" xmlns="" id="{4B5BDB37-B006-4A9B-B24E-5520545A3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249" y="3228881"/>
            <a:ext cx="4935152" cy="331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FF699D0A-BF5C-4932-8CE3-FC41B53A819B}"/>
              </a:ext>
            </a:extLst>
          </p:cNvPr>
          <p:cNvSpPr>
            <a:spLocks noGrp="1"/>
          </p:cNvSpPr>
          <p:nvPr>
            <p:ph idx="1"/>
          </p:nvPr>
        </p:nvSpPr>
        <p:spPr>
          <a:xfrm>
            <a:off x="396536" y="1402674"/>
            <a:ext cx="11398928" cy="577047"/>
          </a:xfrm>
          <a:solidFill>
            <a:srgbClr val="FF0000"/>
          </a:solidFill>
        </p:spPr>
        <p:style>
          <a:lnRef idx="0">
            <a:schemeClr val="accent3"/>
          </a:lnRef>
          <a:fillRef idx="3">
            <a:schemeClr val="accent3"/>
          </a:fillRef>
          <a:effectRef idx="3">
            <a:schemeClr val="accent3"/>
          </a:effectRef>
          <a:fontRef idx="minor">
            <a:schemeClr val="lt1"/>
          </a:fontRef>
        </p:style>
        <p:txBody>
          <a:bodyPr/>
          <a:lstStyle/>
          <a:p>
            <a:pPr marL="0" indent="0" algn="ctr">
              <a:buNone/>
            </a:pPr>
            <a:r>
              <a:rPr lang="es-PE" dirty="0"/>
              <a:t>¿Los profesionales están dispuestos a dar esa información?</a:t>
            </a:r>
          </a:p>
        </p:txBody>
      </p:sp>
      <p:pic>
        <p:nvPicPr>
          <p:cNvPr id="4" name="Imagen 3">
            <a:extLst>
              <a:ext uri="{FF2B5EF4-FFF2-40B4-BE49-F238E27FC236}">
                <a16:creationId xmlns:a16="http://schemas.microsoft.com/office/drawing/2014/main" xmlns="" id="{284F8961-B8A6-4D71-9BFB-B63C86717A37}"/>
              </a:ext>
            </a:extLst>
          </p:cNvPr>
          <p:cNvPicPr>
            <a:picLocks noChangeAspect="1"/>
          </p:cNvPicPr>
          <p:nvPr/>
        </p:nvPicPr>
        <p:blipFill>
          <a:blip r:embed="rId2"/>
          <a:stretch>
            <a:fillRect/>
          </a:stretch>
        </p:blipFill>
        <p:spPr>
          <a:xfrm>
            <a:off x="3451023" y="362951"/>
            <a:ext cx="4621169" cy="1176630"/>
          </a:xfrm>
          <a:prstGeom prst="rect">
            <a:avLst/>
          </a:prstGeom>
        </p:spPr>
      </p:pic>
      <p:pic>
        <p:nvPicPr>
          <p:cNvPr id="2050" name="Picture 2" descr="Frases de la película El vuelo">
            <a:extLst>
              <a:ext uri="{FF2B5EF4-FFF2-40B4-BE49-F238E27FC236}">
                <a16:creationId xmlns:a16="http://schemas.microsoft.com/office/drawing/2014/main" xmlns="" id="{6204ED44-EEF4-42E1-BB45-71F1C76F40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13" y="3208291"/>
            <a:ext cx="3972539" cy="251647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rítica de El vuelo (Flight) - HobbyConsolas Entretenimiento">
            <a:extLst>
              <a:ext uri="{FF2B5EF4-FFF2-40B4-BE49-F238E27FC236}">
                <a16:creationId xmlns:a16="http://schemas.microsoft.com/office/drawing/2014/main" xmlns="" id="{E25BEA12-756E-455E-94BB-923434294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835" y="2947293"/>
            <a:ext cx="5715000" cy="303847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5" name="Flecha: cheurón 4">
            <a:extLst>
              <a:ext uri="{FF2B5EF4-FFF2-40B4-BE49-F238E27FC236}">
                <a16:creationId xmlns:a16="http://schemas.microsoft.com/office/drawing/2014/main" xmlns="" id="{EE841EC0-A928-471A-A3A0-C591BCFA6C6C}"/>
              </a:ext>
            </a:extLst>
          </p:cNvPr>
          <p:cNvSpPr/>
          <p:nvPr/>
        </p:nvSpPr>
        <p:spPr>
          <a:xfrm>
            <a:off x="4614691" y="3799643"/>
            <a:ext cx="1191305" cy="1260629"/>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Tree>
    <p:extLst>
      <p:ext uri="{BB962C8B-B14F-4D97-AF65-F5344CB8AC3E}">
        <p14:creationId xmlns:p14="http://schemas.microsoft.com/office/powerpoint/2010/main" val="2144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2593C530-E90B-44BC-BF99-F5C59CC21570}"/>
              </a:ext>
            </a:extLst>
          </p:cNvPr>
          <p:cNvSpPr>
            <a:spLocks noGrp="1"/>
          </p:cNvSpPr>
          <p:nvPr>
            <p:ph idx="1"/>
          </p:nvPr>
        </p:nvSpPr>
        <p:spPr>
          <a:xfrm>
            <a:off x="2776320" y="1539581"/>
            <a:ext cx="6232126" cy="2547890"/>
          </a:xfrm>
        </p:spPr>
        <p:txBody>
          <a:bodyPr/>
          <a:lstStyle/>
          <a:p>
            <a:r>
              <a:rPr lang="es-PE" dirty="0"/>
              <a:t>¿Alguno de ustedes esta dispuesto a reportar algún error cometido en su día a día?</a:t>
            </a:r>
          </a:p>
          <a:p>
            <a:r>
              <a:rPr lang="es-PE" dirty="0"/>
              <a:t>Sabiendo que potencialmente esta información puede ser utilizada en su contra?</a:t>
            </a:r>
          </a:p>
        </p:txBody>
      </p:sp>
      <p:pic>
        <p:nvPicPr>
          <p:cNvPr id="4" name="Imagen 3">
            <a:extLst>
              <a:ext uri="{FF2B5EF4-FFF2-40B4-BE49-F238E27FC236}">
                <a16:creationId xmlns:a16="http://schemas.microsoft.com/office/drawing/2014/main" xmlns="" id="{4145C5DA-5C36-4A20-BF2A-1F5D9FD6125B}"/>
              </a:ext>
            </a:extLst>
          </p:cNvPr>
          <p:cNvPicPr>
            <a:picLocks noChangeAspect="1"/>
          </p:cNvPicPr>
          <p:nvPr/>
        </p:nvPicPr>
        <p:blipFill>
          <a:blip r:embed="rId2"/>
          <a:stretch>
            <a:fillRect/>
          </a:stretch>
        </p:blipFill>
        <p:spPr>
          <a:xfrm>
            <a:off x="3451023" y="362951"/>
            <a:ext cx="4621169" cy="1176630"/>
          </a:xfrm>
          <a:prstGeom prst="rect">
            <a:avLst/>
          </a:prstGeom>
        </p:spPr>
      </p:pic>
      <p:pic>
        <p:nvPicPr>
          <p:cNvPr id="3074" name="Picture 2" descr="Gente blanca 3D. Lupa stock de ilustración. Ilustración de ...">
            <a:extLst>
              <a:ext uri="{FF2B5EF4-FFF2-40B4-BE49-F238E27FC236}">
                <a16:creationId xmlns:a16="http://schemas.microsoft.com/office/drawing/2014/main" xmlns="" id="{728DC1EA-E035-4742-A227-89FDFB299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0" y="1557877"/>
            <a:ext cx="2802353" cy="37422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Divina Misericordia pudo salvar el avión de la película Sully ...">
            <a:extLst>
              <a:ext uri="{FF2B5EF4-FFF2-40B4-BE49-F238E27FC236}">
                <a16:creationId xmlns:a16="http://schemas.microsoft.com/office/drawing/2014/main" xmlns="" id="{B99D655E-882F-43FF-B3FF-8A75CF914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405" y="4182714"/>
            <a:ext cx="3824225" cy="25478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48: Los factores humanos y el Capitán Sully - ECCpodcast">
            <a:extLst>
              <a:ext uri="{FF2B5EF4-FFF2-40B4-BE49-F238E27FC236}">
                <a16:creationId xmlns:a16="http://schemas.microsoft.com/office/drawing/2014/main" xmlns="" id="{F903F56B-A735-43B3-B536-6D3FC112C75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615"/>
          <a:stretch/>
        </p:blipFill>
        <p:spPr bwMode="auto">
          <a:xfrm>
            <a:off x="8621697" y="2316585"/>
            <a:ext cx="3292136" cy="441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8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wipe(down)">
                                      <p:cBhvr>
                                        <p:cTn id="22" dur="5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wipe(down)">
                                      <p:cBhvr>
                                        <p:cTn id="2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E7BDE8AC-4A32-48E5-9197-943497A756A0}"/>
              </a:ext>
            </a:extLst>
          </p:cNvPr>
          <p:cNvSpPr>
            <a:spLocks noGrp="1"/>
          </p:cNvSpPr>
          <p:nvPr>
            <p:ph idx="1"/>
          </p:nvPr>
        </p:nvSpPr>
        <p:spPr>
          <a:xfrm>
            <a:off x="574765" y="1658289"/>
            <a:ext cx="11111883" cy="923330"/>
          </a:xfrm>
        </p:spPr>
        <p:txBody>
          <a:bodyPr/>
          <a:lstStyle/>
          <a:p>
            <a:pPr algn="just"/>
            <a:r>
              <a:rPr lang="es-PE" dirty="0"/>
              <a:t>La definición de Cultura Justa, La OACI reconoció el valor de la definición en la asamblea 37,pero no la adopto.</a:t>
            </a:r>
          </a:p>
        </p:txBody>
      </p:sp>
      <p:pic>
        <p:nvPicPr>
          <p:cNvPr id="4" name="Imagen 3">
            <a:extLst>
              <a:ext uri="{FF2B5EF4-FFF2-40B4-BE49-F238E27FC236}">
                <a16:creationId xmlns:a16="http://schemas.microsoft.com/office/drawing/2014/main" xmlns="" id="{FC8895DA-DAB2-4E6D-BE1C-1E38A53F1B3E}"/>
              </a:ext>
            </a:extLst>
          </p:cNvPr>
          <p:cNvPicPr>
            <a:picLocks noChangeAspect="1"/>
          </p:cNvPicPr>
          <p:nvPr/>
        </p:nvPicPr>
        <p:blipFill>
          <a:blip r:embed="rId2"/>
          <a:stretch>
            <a:fillRect/>
          </a:stretch>
        </p:blipFill>
        <p:spPr>
          <a:xfrm>
            <a:off x="3530922" y="407340"/>
            <a:ext cx="4621169" cy="1176630"/>
          </a:xfrm>
          <a:prstGeom prst="rect">
            <a:avLst/>
          </a:prstGeom>
        </p:spPr>
      </p:pic>
      <p:sp>
        <p:nvSpPr>
          <p:cNvPr id="5" name="Rectángulo 4">
            <a:extLst>
              <a:ext uri="{FF2B5EF4-FFF2-40B4-BE49-F238E27FC236}">
                <a16:creationId xmlns:a16="http://schemas.microsoft.com/office/drawing/2014/main" xmlns="" id="{2BAE2891-9D35-4A7A-BBFE-389499B44B11}"/>
              </a:ext>
            </a:extLst>
          </p:cNvPr>
          <p:cNvSpPr/>
          <p:nvPr/>
        </p:nvSpPr>
        <p:spPr>
          <a:xfrm>
            <a:off x="574765" y="2776823"/>
            <a:ext cx="11234057"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t>La «cultura justa» es una cultura en la que no se castiga a los operadores de primera línea o a otras personas por sus acciones, omisiones o decisiones de acuerdo con su experiencia y formación, pero en la que no se toleran las negligencias graves, las infracciones deliberadas y los actos destructivos.</a:t>
            </a:r>
            <a:endParaRPr lang="en-US" sz="2400" b="1" dirty="0"/>
          </a:p>
        </p:txBody>
      </p:sp>
      <p:pic>
        <p:nvPicPr>
          <p:cNvPr id="6" name="Picture 6" descr="Resultado de imagen para campo de futbol">
            <a:extLst>
              <a:ext uri="{FF2B5EF4-FFF2-40B4-BE49-F238E27FC236}">
                <a16:creationId xmlns:a16="http://schemas.microsoft.com/office/drawing/2014/main" xmlns="" id="{285825A6-A7C4-4539-A603-2F5FE073B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52" y="4470771"/>
            <a:ext cx="4387852" cy="2123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arcador de contenido 1">
            <a:extLst>
              <a:ext uri="{FF2B5EF4-FFF2-40B4-BE49-F238E27FC236}">
                <a16:creationId xmlns:a16="http://schemas.microsoft.com/office/drawing/2014/main" xmlns="" id="{19D802F5-1D66-4561-9073-A2F5AB79F1A4}"/>
              </a:ext>
            </a:extLst>
          </p:cNvPr>
          <p:cNvSpPr txBox="1">
            <a:spLocks/>
          </p:cNvSpPr>
          <p:nvPr/>
        </p:nvSpPr>
        <p:spPr>
          <a:xfrm>
            <a:off x="5197640" y="4738045"/>
            <a:ext cx="6611181" cy="1856369"/>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 typeface="Wingdings" panose="05000000000000000000" pitchFamily="2" charset="2"/>
              <a:buChar char="q"/>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dirty="0"/>
              <a:t>Estamos estableciendo el campo de juego en donde los profesionales pueden proveer de información al sistema, sin temor de que es información se vuelva contra ellos.</a:t>
            </a:r>
          </a:p>
        </p:txBody>
      </p:sp>
    </p:spTree>
    <p:extLst>
      <p:ext uri="{BB962C8B-B14F-4D97-AF65-F5344CB8AC3E}">
        <p14:creationId xmlns:p14="http://schemas.microsoft.com/office/powerpoint/2010/main" val="92143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3639C37D-BF42-41F3-86E4-8FCC749731B4}"/>
              </a:ext>
            </a:extLst>
          </p:cNvPr>
          <p:cNvSpPr>
            <a:spLocks noGrp="1"/>
          </p:cNvSpPr>
          <p:nvPr>
            <p:ph idx="1"/>
          </p:nvPr>
        </p:nvSpPr>
        <p:spPr>
          <a:xfrm>
            <a:off x="636511" y="1716165"/>
            <a:ext cx="4918228" cy="577047"/>
          </a:xfrm>
          <a:ln w="38100">
            <a:solidFill>
              <a:srgbClr val="FF0000"/>
            </a:solidFill>
            <a:prstDash val="lgDash"/>
          </a:ln>
        </p:spPr>
        <p:txBody>
          <a:bodyPr/>
          <a:lstStyle/>
          <a:p>
            <a:pPr marL="0" indent="0">
              <a:buNone/>
            </a:pPr>
            <a:r>
              <a:rPr lang="es-PE" dirty="0"/>
              <a:t>¿De que trata la Cultura Justa?</a:t>
            </a:r>
          </a:p>
        </p:txBody>
      </p:sp>
      <p:pic>
        <p:nvPicPr>
          <p:cNvPr id="4" name="Imagen 3">
            <a:extLst>
              <a:ext uri="{FF2B5EF4-FFF2-40B4-BE49-F238E27FC236}">
                <a16:creationId xmlns:a16="http://schemas.microsoft.com/office/drawing/2014/main" xmlns="" id="{D17E515A-3226-4144-90D8-87977A33DD9C}"/>
              </a:ext>
            </a:extLst>
          </p:cNvPr>
          <p:cNvPicPr>
            <a:picLocks noChangeAspect="1"/>
          </p:cNvPicPr>
          <p:nvPr/>
        </p:nvPicPr>
        <p:blipFill>
          <a:blip r:embed="rId2"/>
          <a:stretch>
            <a:fillRect/>
          </a:stretch>
        </p:blipFill>
        <p:spPr>
          <a:xfrm>
            <a:off x="3530922" y="407340"/>
            <a:ext cx="4621169" cy="1176630"/>
          </a:xfrm>
          <a:prstGeom prst="rect">
            <a:avLst/>
          </a:prstGeom>
        </p:spPr>
      </p:pic>
      <p:pic>
        <p:nvPicPr>
          <p:cNvPr id="4100" name="Picture 4" descr="Errores que siguen cometiendo las marcas en Marketing Digital">
            <a:extLst>
              <a:ext uri="{FF2B5EF4-FFF2-40B4-BE49-F238E27FC236}">
                <a16:creationId xmlns:a16="http://schemas.microsoft.com/office/drawing/2014/main" xmlns="" id="{A3493E1B-C001-42C9-8FDD-0B53A2B2B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728913"/>
            <a:ext cx="5848350" cy="26003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xmlns="" id="{8BFE690D-7978-42F1-8BC0-61F172621A26}"/>
              </a:ext>
            </a:extLst>
          </p:cNvPr>
          <p:cNvSpPr txBox="1"/>
          <p:nvPr/>
        </p:nvSpPr>
        <p:spPr>
          <a:xfrm>
            <a:off x="624735" y="5552569"/>
            <a:ext cx="4930004" cy="584775"/>
          </a:xfrm>
          <a:prstGeom prst="rect">
            <a:avLst/>
          </a:prstGeom>
          <a:noFill/>
        </p:spPr>
        <p:txBody>
          <a:bodyPr wrap="none" rtlCol="0">
            <a:spAutoFit/>
          </a:bodyPr>
          <a:lstStyle/>
          <a:p>
            <a:r>
              <a:rPr lang="es-PE" sz="3200" dirty="0"/>
              <a:t>El personal comete errores.</a:t>
            </a:r>
          </a:p>
        </p:txBody>
      </p:sp>
      <p:sp>
        <p:nvSpPr>
          <p:cNvPr id="6" name="Rectángulo 5">
            <a:extLst>
              <a:ext uri="{FF2B5EF4-FFF2-40B4-BE49-F238E27FC236}">
                <a16:creationId xmlns:a16="http://schemas.microsoft.com/office/drawing/2014/main" xmlns="" id="{3770E899-620A-4B62-A881-577AAD46B770}"/>
              </a:ext>
            </a:extLst>
          </p:cNvPr>
          <p:cNvSpPr/>
          <p:nvPr/>
        </p:nvSpPr>
        <p:spPr>
          <a:xfrm>
            <a:off x="6430988" y="2019806"/>
            <a:ext cx="5254580" cy="3046988"/>
          </a:xfrm>
          <a:prstGeom prst="rect">
            <a:avLst/>
          </a:prstGeom>
          <a:noFill/>
          <a:ln w="76200">
            <a:solidFill>
              <a:srgbClr val="FF0000"/>
            </a:solidFill>
            <a:prstDash val="lgDash"/>
          </a:ln>
        </p:spPr>
        <p:txBody>
          <a:bodyPr wrap="none" lIns="91440" tIns="45720" rIns="91440" bIns="45720">
            <a:spAutoFit/>
          </a:bodyPr>
          <a:lstStyle/>
          <a:p>
            <a:pPr algn="ctr"/>
            <a:r>
              <a:rPr lang="es-E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ERROR </a:t>
            </a:r>
          </a:p>
          <a:p>
            <a:pPr algn="ctr"/>
            <a:r>
              <a:rPr lang="es-E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HONESTO</a:t>
            </a:r>
          </a:p>
        </p:txBody>
      </p:sp>
      <p:sp>
        <p:nvSpPr>
          <p:cNvPr id="7" name="CuadroTexto 6">
            <a:extLst>
              <a:ext uri="{FF2B5EF4-FFF2-40B4-BE49-F238E27FC236}">
                <a16:creationId xmlns:a16="http://schemas.microsoft.com/office/drawing/2014/main" xmlns="" id="{7EEDD23C-A44B-4B77-9E49-D33B54997580}"/>
              </a:ext>
            </a:extLst>
          </p:cNvPr>
          <p:cNvSpPr txBox="1"/>
          <p:nvPr/>
        </p:nvSpPr>
        <p:spPr>
          <a:xfrm>
            <a:off x="7296150" y="5507510"/>
            <a:ext cx="3990975" cy="584775"/>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s-PE" sz="3200" dirty="0"/>
              <a:t>NO INTENCIONADOS</a:t>
            </a:r>
          </a:p>
        </p:txBody>
      </p:sp>
    </p:spTree>
    <p:extLst>
      <p:ext uri="{BB962C8B-B14F-4D97-AF65-F5344CB8AC3E}">
        <p14:creationId xmlns:p14="http://schemas.microsoft.com/office/powerpoint/2010/main" val="405299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8785" y="284346"/>
            <a:ext cx="10892900" cy="2873121"/>
          </a:xfrm>
        </p:spPr>
        <p:txBody>
          <a:bodyPr anchor="ctr">
            <a:normAutofit/>
          </a:bodyPr>
          <a:lstStyle/>
          <a:p>
            <a:r>
              <a:rPr lang="es-ES" sz="8000" b="1" dirty="0"/>
              <a:t>  </a:t>
            </a:r>
            <a:r>
              <a:rPr lang="es-ES" dirty="0"/>
              <a:t/>
            </a:r>
            <a:br>
              <a:rPr lang="es-ES" dirty="0"/>
            </a:br>
            <a:r>
              <a:rPr lang="es-ES" sz="5400" dirty="0"/>
              <a:t>UN VIAJE EVOLUTIVO DE LA SEGURIDAD AÉREA.</a:t>
            </a:r>
          </a:p>
        </p:txBody>
      </p:sp>
      <p:sp>
        <p:nvSpPr>
          <p:cNvPr id="4" name="Rectángulo 3"/>
          <p:cNvSpPr/>
          <p:nvPr/>
        </p:nvSpPr>
        <p:spPr>
          <a:xfrm>
            <a:off x="2920752" y="0"/>
            <a:ext cx="9271247" cy="310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p:cNvSpPr/>
          <p:nvPr/>
        </p:nvSpPr>
        <p:spPr>
          <a:xfrm>
            <a:off x="2920753" y="367284"/>
            <a:ext cx="9271247" cy="103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8" name="Grupo 7"/>
          <p:cNvGrpSpPr/>
          <p:nvPr/>
        </p:nvGrpSpPr>
        <p:grpSpPr>
          <a:xfrm>
            <a:off x="235548" y="3009023"/>
            <a:ext cx="7442724" cy="3240954"/>
            <a:chOff x="2153356" y="3355789"/>
            <a:chExt cx="7442724" cy="3240954"/>
          </a:xfrm>
        </p:grpSpPr>
        <p:sp>
          <p:nvSpPr>
            <p:cNvPr id="9" name="Título 1"/>
            <p:cNvSpPr txBox="1">
              <a:spLocks/>
            </p:cNvSpPr>
            <p:nvPr/>
          </p:nvSpPr>
          <p:spPr>
            <a:xfrm>
              <a:off x="3771461" y="4818829"/>
              <a:ext cx="5475026" cy="852985"/>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PE" sz="8000" b="1" dirty="0"/>
            </a:p>
          </p:txBody>
        </p:sp>
        <p:pic>
          <p:nvPicPr>
            <p:cNvPr id="3" name="Imagen 2"/>
            <p:cNvPicPr>
              <a:picLocks noChangeAspect="1"/>
            </p:cNvPicPr>
            <p:nvPr/>
          </p:nvPicPr>
          <p:blipFill rotWithShape="1">
            <a:blip r:embed="rId2"/>
            <a:srcRect l="31863" t="19732" r="16031" b="39911"/>
            <a:stretch/>
          </p:blipFill>
          <p:spPr>
            <a:xfrm>
              <a:off x="2153356" y="3355789"/>
              <a:ext cx="7442724" cy="3240954"/>
            </a:xfrm>
            <a:prstGeom prst="rect">
              <a:avLst/>
            </a:prstGeom>
          </p:spPr>
        </p:pic>
        <p:pic>
          <p:nvPicPr>
            <p:cNvPr id="10" name="Imagen 9"/>
            <p:cNvPicPr>
              <a:picLocks noChangeAspect="1"/>
            </p:cNvPicPr>
            <p:nvPr/>
          </p:nvPicPr>
          <p:blipFill rotWithShape="1">
            <a:blip r:embed="rId2"/>
            <a:srcRect l="61508" t="54070" r="37486" b="39911"/>
            <a:stretch/>
          </p:blipFill>
          <p:spPr>
            <a:xfrm>
              <a:off x="8125097" y="6113417"/>
              <a:ext cx="143692" cy="483326"/>
            </a:xfrm>
            <a:prstGeom prst="rect">
              <a:avLst/>
            </a:prstGeom>
          </p:spPr>
        </p:pic>
      </p:grpSp>
      <p:sp>
        <p:nvSpPr>
          <p:cNvPr id="11" name="CuadroTexto 10"/>
          <p:cNvSpPr txBox="1"/>
          <p:nvPr/>
        </p:nvSpPr>
        <p:spPr>
          <a:xfrm>
            <a:off x="8098971" y="2967986"/>
            <a:ext cx="3461659" cy="1569660"/>
          </a:xfrm>
          <a:prstGeom prst="rect">
            <a:avLst/>
          </a:prstGeom>
          <a:noFill/>
        </p:spPr>
        <p:txBody>
          <a:bodyPr wrap="square" rtlCol="0">
            <a:spAutoFit/>
          </a:bodyPr>
          <a:lstStyle/>
          <a:p>
            <a:pPr algn="ctr"/>
            <a:r>
              <a:rPr lang="es-PE" sz="3200" dirty="0"/>
              <a:t>Evolutivo en el mundo de la aviación</a:t>
            </a:r>
            <a:endParaRPr lang="en-US" sz="3200" dirty="0"/>
          </a:p>
        </p:txBody>
      </p:sp>
      <p:sp>
        <p:nvSpPr>
          <p:cNvPr id="12" name="CuadroTexto 11"/>
          <p:cNvSpPr txBox="1"/>
          <p:nvPr/>
        </p:nvSpPr>
        <p:spPr>
          <a:xfrm>
            <a:off x="8098971" y="4540218"/>
            <a:ext cx="3882358" cy="1569660"/>
          </a:xfrm>
          <a:prstGeom prst="rect">
            <a:avLst/>
          </a:prstGeom>
          <a:noFill/>
        </p:spPr>
        <p:txBody>
          <a:bodyPr wrap="square" rtlCol="0">
            <a:spAutoFit/>
          </a:bodyPr>
          <a:lstStyle/>
          <a:p>
            <a:pPr algn="ctr"/>
            <a:r>
              <a:rPr lang="es-PE" sz="3200" dirty="0"/>
              <a:t>Evolutivo en el mundo de la medicina</a:t>
            </a:r>
            <a:endParaRPr lang="en-US" sz="3200" dirty="0"/>
          </a:p>
        </p:txBody>
      </p:sp>
      <p:sp>
        <p:nvSpPr>
          <p:cNvPr id="13" name="Rectángulo 12"/>
          <p:cNvSpPr/>
          <p:nvPr/>
        </p:nvSpPr>
        <p:spPr>
          <a:xfrm>
            <a:off x="134471" y="3009023"/>
            <a:ext cx="11846858" cy="352694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PE" sz="6000" dirty="0"/>
              <a:t>INTEGRAR ESTE CONCEPTO EN LA NORMATIVA VIGENTE DE LA AVIACION EN EL PERU Y EN LA REGION </a:t>
            </a:r>
            <a:endParaRPr lang="en-US" sz="6000" dirty="0"/>
          </a:p>
        </p:txBody>
      </p:sp>
      <p:sp>
        <p:nvSpPr>
          <p:cNvPr id="14" name="Título 2">
            <a:extLst>
              <a:ext uri="{FF2B5EF4-FFF2-40B4-BE49-F238E27FC236}">
                <a16:creationId xmlns:a16="http://schemas.microsoft.com/office/drawing/2014/main" xmlns="" id="{8F650A32-9A96-4CAF-85A4-B975F33E1D39}"/>
              </a:ext>
            </a:extLst>
          </p:cNvPr>
          <p:cNvSpPr txBox="1">
            <a:spLocks/>
          </p:cNvSpPr>
          <p:nvPr/>
        </p:nvSpPr>
        <p:spPr>
          <a:xfrm>
            <a:off x="174964" y="656934"/>
            <a:ext cx="11765872" cy="800026"/>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PE" sz="3200" b="1"/>
              <a:t>CULTURA JUSTA Y LA GESTION DE LA FATIGA FRENTE AL COVID</a:t>
            </a:r>
            <a:endParaRPr lang="es-PE" sz="3200" b="1" dirty="0"/>
          </a:p>
        </p:txBody>
      </p:sp>
    </p:spTree>
    <p:extLst>
      <p:ext uri="{BB962C8B-B14F-4D97-AF65-F5344CB8AC3E}">
        <p14:creationId xmlns:p14="http://schemas.microsoft.com/office/powerpoint/2010/main" val="12797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C029269-B879-437B-8F25-CF63307C7A19}"/>
              </a:ext>
            </a:extLst>
          </p:cNvPr>
          <p:cNvPicPr>
            <a:picLocks noChangeAspect="1"/>
          </p:cNvPicPr>
          <p:nvPr/>
        </p:nvPicPr>
        <p:blipFill>
          <a:blip r:embed="rId2"/>
          <a:stretch>
            <a:fillRect/>
          </a:stretch>
        </p:blipFill>
        <p:spPr>
          <a:xfrm>
            <a:off x="3590104" y="320701"/>
            <a:ext cx="4621169" cy="1176630"/>
          </a:xfrm>
          <a:prstGeom prst="rect">
            <a:avLst/>
          </a:prstGeom>
        </p:spPr>
      </p:pic>
      <p:sp>
        <p:nvSpPr>
          <p:cNvPr id="5" name="Rectángulo 4">
            <a:extLst>
              <a:ext uri="{FF2B5EF4-FFF2-40B4-BE49-F238E27FC236}">
                <a16:creationId xmlns:a16="http://schemas.microsoft.com/office/drawing/2014/main" xmlns="" id="{055B512C-2DFA-4D89-8D23-4A6FFF4FB961}"/>
              </a:ext>
            </a:extLst>
          </p:cNvPr>
          <p:cNvSpPr/>
          <p:nvPr/>
        </p:nvSpPr>
        <p:spPr>
          <a:xfrm>
            <a:off x="3792243" y="1847300"/>
            <a:ext cx="3895817" cy="2123658"/>
          </a:xfrm>
          <a:prstGeom prst="rect">
            <a:avLst/>
          </a:prstGeom>
          <a:noFill/>
          <a:ln w="76200">
            <a:solidFill>
              <a:srgbClr val="FF0000"/>
            </a:solidFill>
            <a:prstDash val="lgDash"/>
          </a:ln>
        </p:spPr>
        <p:txBody>
          <a:bodyPr wrap="square" lIns="91440" tIns="45720" rIns="91440" bIns="45720">
            <a:spAutoFit/>
          </a:bodyPr>
          <a:lstStyle/>
          <a:p>
            <a:pPr algn="ctr"/>
            <a:r>
              <a:rPr lang="es-E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ERROR HONESTO</a:t>
            </a:r>
          </a:p>
        </p:txBody>
      </p:sp>
      <p:pic>
        <p:nvPicPr>
          <p:cNvPr id="6146" name="Picture 2" descr="Cuidado: trabajas con el cliente equivocado">
            <a:extLst>
              <a:ext uri="{FF2B5EF4-FFF2-40B4-BE49-F238E27FC236}">
                <a16:creationId xmlns:a16="http://schemas.microsoft.com/office/drawing/2014/main" xmlns="" id="{79784F17-2890-4C18-BBF0-D70C134F4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77" y="1222160"/>
            <a:ext cx="2834936" cy="28349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nceptos Basicos De PrevencióN De Riesgos">
            <a:extLst>
              <a:ext uri="{FF2B5EF4-FFF2-40B4-BE49-F238E27FC236}">
                <a16:creationId xmlns:a16="http://schemas.microsoft.com/office/drawing/2014/main" xmlns="" id="{D735C7EF-88C7-43A4-8A89-1B475F5C13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5" t="43089" r="25120" b="7368"/>
          <a:stretch/>
        </p:blipFill>
        <p:spPr bwMode="auto">
          <a:xfrm>
            <a:off x="8298600" y="1497331"/>
            <a:ext cx="3533312" cy="257655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guantar la presión en el trabajo">
            <a:extLst>
              <a:ext uri="{FF2B5EF4-FFF2-40B4-BE49-F238E27FC236}">
                <a16:creationId xmlns:a16="http://schemas.microsoft.com/office/drawing/2014/main" xmlns="" id="{0E1D897B-36AA-40D4-9216-24074E98E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52" y="4407065"/>
            <a:ext cx="3895817" cy="224114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estión del riesgo de fatiga en el lugar de trabajo">
            <a:extLst>
              <a:ext uri="{FF2B5EF4-FFF2-40B4-BE49-F238E27FC236}">
                <a16:creationId xmlns:a16="http://schemas.microsoft.com/office/drawing/2014/main" xmlns="" id="{043940EB-86E1-444F-AD28-84FCE5150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685" y="4374676"/>
            <a:ext cx="3413713" cy="227353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Estrés y fatiga, al cuadro oficial de enfermedades laborales">
            <a:extLst>
              <a:ext uri="{FF2B5EF4-FFF2-40B4-BE49-F238E27FC236}">
                <a16:creationId xmlns:a16="http://schemas.microsoft.com/office/drawing/2014/main" xmlns="" id="{11D41C99-452F-412B-9F38-0CBE835F73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9415" y="4379163"/>
            <a:ext cx="3902497" cy="242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06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wipe(down)">
                                      <p:cBhvr>
                                        <p:cTn id="17" dur="500"/>
                                        <p:tgtEl>
                                          <p:spTgt spid="61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wipe(down)">
                                      <p:cBhvr>
                                        <p:cTn id="22" dur="500"/>
                                        <p:tgtEl>
                                          <p:spTgt spid="61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animEffect transition="in" filter="wipe(down)">
                                      <p:cBhvr>
                                        <p:cTn id="27" dur="500"/>
                                        <p:tgtEl>
                                          <p:spTgt spid="61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wipe(down)">
                                      <p:cBhvr>
                                        <p:cTn id="3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929DB3AA-5CE8-47D1-BCBD-7BA686BA30E8}"/>
              </a:ext>
            </a:extLst>
          </p:cNvPr>
          <p:cNvSpPr>
            <a:spLocks noGrp="1"/>
          </p:cNvSpPr>
          <p:nvPr>
            <p:ph idx="1"/>
          </p:nvPr>
        </p:nvSpPr>
        <p:spPr>
          <a:xfrm>
            <a:off x="396536" y="1333983"/>
            <a:ext cx="11398928" cy="1176630"/>
          </a:xfrm>
        </p:spPr>
        <p:txBody>
          <a:bodyPr/>
          <a:lstStyle/>
          <a:p>
            <a:r>
              <a:rPr lang="es-PE" dirty="0"/>
              <a:t>Somos humanos, cometemos errores.</a:t>
            </a:r>
          </a:p>
          <a:p>
            <a:r>
              <a:rPr lang="es-PE" dirty="0"/>
              <a:t>Hasta el mas capacitado y entrenado puede cometer un error.</a:t>
            </a:r>
          </a:p>
          <a:p>
            <a:endParaRPr lang="es-PE" dirty="0"/>
          </a:p>
        </p:txBody>
      </p:sp>
      <p:pic>
        <p:nvPicPr>
          <p:cNvPr id="4" name="Imagen 3">
            <a:extLst>
              <a:ext uri="{FF2B5EF4-FFF2-40B4-BE49-F238E27FC236}">
                <a16:creationId xmlns:a16="http://schemas.microsoft.com/office/drawing/2014/main" xmlns="" id="{19BE329B-9EE9-4B48-93E3-0F02294AAF88}"/>
              </a:ext>
            </a:extLst>
          </p:cNvPr>
          <p:cNvPicPr>
            <a:picLocks noChangeAspect="1"/>
          </p:cNvPicPr>
          <p:nvPr/>
        </p:nvPicPr>
        <p:blipFill>
          <a:blip r:embed="rId2"/>
          <a:stretch>
            <a:fillRect/>
          </a:stretch>
        </p:blipFill>
        <p:spPr>
          <a:xfrm>
            <a:off x="3590104" y="320701"/>
            <a:ext cx="4621169" cy="1176630"/>
          </a:xfrm>
          <a:prstGeom prst="rect">
            <a:avLst/>
          </a:prstGeom>
        </p:spPr>
      </p:pic>
      <p:pic>
        <p:nvPicPr>
          <p:cNvPr id="5" name="Picture 12" descr="Resultado de imagen para errores">
            <a:extLst>
              <a:ext uri="{FF2B5EF4-FFF2-40B4-BE49-F238E27FC236}">
                <a16:creationId xmlns:a16="http://schemas.microsoft.com/office/drawing/2014/main" xmlns="" id="{D383B200-54B0-480E-B41A-5E0419637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289" y="508749"/>
            <a:ext cx="2713733" cy="1413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xmlns="" id="{3EA097EA-7D65-4B61-80B4-B63C5DEB0D72}"/>
              </a:ext>
            </a:extLst>
          </p:cNvPr>
          <p:cNvSpPr/>
          <p:nvPr/>
        </p:nvSpPr>
        <p:spPr>
          <a:xfrm>
            <a:off x="7019635" y="3141593"/>
            <a:ext cx="4701309" cy="2646878"/>
          </a:xfrm>
          <a:prstGeom prst="rect">
            <a:avLst/>
          </a:prstGeom>
          <a:noFill/>
        </p:spPr>
        <p:txBody>
          <a:bodyPr wrap="square" lIns="91440" tIns="45720" rIns="91440" bIns="45720">
            <a:spAutoFit/>
          </a:bodyPr>
          <a:lstStyle/>
          <a:p>
            <a:pPr algn="ctr"/>
            <a:r>
              <a:rPr lang="es-ES" sz="2800" b="0" cap="none" spc="0" dirty="0">
                <a:ln w="0"/>
                <a:solidFill>
                  <a:schemeClr val="tx1"/>
                </a:solidFill>
                <a:effectLst>
                  <a:outerShdw blurRad="38100" dist="19050" dir="2700000" algn="tl" rotWithShape="0">
                    <a:schemeClr val="dk1">
                      <a:alpha val="40000"/>
                    </a:schemeClr>
                  </a:outerShdw>
                </a:effectLst>
              </a:rPr>
              <a:t>El sistema aeronáutico debe ser lo suficientemente flexible para acomodar ese error y evitar que se convierta en </a:t>
            </a:r>
            <a:r>
              <a:rPr lang="es-ES" sz="4000" b="0" cap="none" spc="0" dirty="0">
                <a:ln w="0"/>
                <a:solidFill>
                  <a:srgbClr val="FF0000"/>
                </a:solidFill>
                <a:effectLst>
                  <a:outerShdw blurRad="38100" dist="19050" dir="2700000" algn="tl" rotWithShape="0">
                    <a:schemeClr val="dk1">
                      <a:alpha val="40000"/>
                    </a:schemeClr>
                  </a:outerShdw>
                </a:effectLst>
              </a:rPr>
              <a:t>una catástrofe</a:t>
            </a:r>
            <a:r>
              <a:rPr lang="es-ES" sz="5400" b="0" cap="none" spc="0" dirty="0">
                <a:ln w="0"/>
                <a:solidFill>
                  <a:srgbClr val="FF0000"/>
                </a:solidFill>
                <a:effectLst>
                  <a:outerShdw blurRad="38100" dist="19050" dir="2700000" algn="tl" rotWithShape="0">
                    <a:schemeClr val="dk1">
                      <a:alpha val="40000"/>
                    </a:schemeClr>
                  </a:outerShdw>
                </a:effectLst>
              </a:rPr>
              <a:t>.</a:t>
            </a:r>
          </a:p>
        </p:txBody>
      </p:sp>
      <p:pic>
        <p:nvPicPr>
          <p:cNvPr id="7170" name="Picture 2" descr="Detener El Concepto Efecto Dominó Para Solución De Negocio ...">
            <a:extLst>
              <a:ext uri="{FF2B5EF4-FFF2-40B4-BE49-F238E27FC236}">
                <a16:creationId xmlns:a16="http://schemas.microsoft.com/office/drawing/2014/main" xmlns="" id="{E8A312A0-D961-45EE-8C3F-CF1498A08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56" y="2405323"/>
            <a:ext cx="6382326" cy="425160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DF25CDEC-D505-4ED9-B9A4-8428E413C824}"/>
              </a:ext>
            </a:extLst>
          </p:cNvPr>
          <p:cNvSpPr>
            <a:spLocks noGrp="1"/>
          </p:cNvSpPr>
          <p:nvPr>
            <p:ph idx="1"/>
          </p:nvPr>
        </p:nvSpPr>
        <p:spPr>
          <a:xfrm>
            <a:off x="396536" y="3987380"/>
            <a:ext cx="11398928" cy="4445816"/>
          </a:xfrm>
        </p:spPr>
        <p:txBody>
          <a:bodyPr/>
          <a:lstStyle/>
          <a:p>
            <a:r>
              <a:rPr lang="es-PE" dirty="0"/>
              <a:t>La única manera que esto ocurra es que la organización, el sistema tenga conocimiento de que estos errores están ocurriendo.</a:t>
            </a:r>
          </a:p>
          <a:p>
            <a:r>
              <a:rPr lang="es-PE" dirty="0"/>
              <a:t>Cuando ocurren accidentes donde las causas o cuestiones se salen del ámbito de la organización, también la Justicia tiene que determinar, si se trata de una negligencia grave, acto doloso intencionado o simplemente fue un </a:t>
            </a:r>
            <a:r>
              <a:rPr lang="es-PE" b="1" dirty="0"/>
              <a:t>error honesto </a:t>
            </a:r>
            <a:r>
              <a:rPr lang="es-PE" dirty="0"/>
              <a:t>que por las circunstancias o las condiciones del entorno ha provocado algo mucho mas grande.</a:t>
            </a:r>
          </a:p>
        </p:txBody>
      </p:sp>
      <p:pic>
        <p:nvPicPr>
          <p:cNvPr id="4" name="Imagen 3">
            <a:extLst>
              <a:ext uri="{FF2B5EF4-FFF2-40B4-BE49-F238E27FC236}">
                <a16:creationId xmlns:a16="http://schemas.microsoft.com/office/drawing/2014/main" xmlns="" id="{02B961F1-F019-4376-9191-2A8B38938E2A}"/>
              </a:ext>
            </a:extLst>
          </p:cNvPr>
          <p:cNvPicPr>
            <a:picLocks noChangeAspect="1"/>
          </p:cNvPicPr>
          <p:nvPr/>
        </p:nvPicPr>
        <p:blipFill>
          <a:blip r:embed="rId2"/>
          <a:stretch>
            <a:fillRect/>
          </a:stretch>
        </p:blipFill>
        <p:spPr>
          <a:xfrm>
            <a:off x="3590104" y="320701"/>
            <a:ext cx="4621169" cy="1176630"/>
          </a:xfrm>
          <a:prstGeom prst="rect">
            <a:avLst/>
          </a:prstGeom>
        </p:spPr>
      </p:pic>
      <p:sp>
        <p:nvSpPr>
          <p:cNvPr id="5" name="Rectángulo 4">
            <a:extLst>
              <a:ext uri="{FF2B5EF4-FFF2-40B4-BE49-F238E27FC236}">
                <a16:creationId xmlns:a16="http://schemas.microsoft.com/office/drawing/2014/main" xmlns="" id="{03E923C4-40ED-4EB2-B3E6-8C4FB6E2AD52}"/>
              </a:ext>
            </a:extLst>
          </p:cNvPr>
          <p:cNvSpPr/>
          <p:nvPr/>
        </p:nvSpPr>
        <p:spPr>
          <a:xfrm>
            <a:off x="3590104" y="1340502"/>
            <a:ext cx="4701309" cy="2646878"/>
          </a:xfrm>
          <a:prstGeom prst="rect">
            <a:avLst/>
          </a:prstGeom>
          <a:noFill/>
        </p:spPr>
        <p:txBody>
          <a:bodyPr wrap="square" lIns="91440" tIns="45720" rIns="91440" bIns="45720">
            <a:spAutoFit/>
          </a:bodyPr>
          <a:lstStyle/>
          <a:p>
            <a:pPr algn="ctr"/>
            <a:r>
              <a:rPr lang="es-ES" sz="2800" b="0" cap="none" spc="0" dirty="0">
                <a:ln w="0"/>
                <a:solidFill>
                  <a:schemeClr val="tx1"/>
                </a:solidFill>
                <a:effectLst>
                  <a:outerShdw blurRad="38100" dist="19050" dir="2700000" algn="tl" rotWithShape="0">
                    <a:schemeClr val="dk1">
                      <a:alpha val="40000"/>
                    </a:schemeClr>
                  </a:outerShdw>
                </a:effectLst>
              </a:rPr>
              <a:t>El sistema aeronáutico debe ser lo suficientemente flexible para acomodar ese error y evitar que se convierta en </a:t>
            </a:r>
            <a:r>
              <a:rPr lang="es-ES" sz="4000" b="0" cap="none" spc="0" dirty="0">
                <a:ln w="0"/>
                <a:solidFill>
                  <a:srgbClr val="FF0000"/>
                </a:solidFill>
                <a:effectLst>
                  <a:outerShdw blurRad="38100" dist="19050" dir="2700000" algn="tl" rotWithShape="0">
                    <a:schemeClr val="dk1">
                      <a:alpha val="40000"/>
                    </a:schemeClr>
                  </a:outerShdw>
                </a:effectLst>
              </a:rPr>
              <a:t>una catástrofe</a:t>
            </a:r>
            <a:r>
              <a:rPr lang="es-ES" sz="5400" b="0" cap="none" spc="0" dirty="0">
                <a:ln w="0"/>
                <a:solidFill>
                  <a:srgbClr val="FF0000"/>
                </a:solidFill>
                <a:effectLst>
                  <a:outerShdw blurRad="38100" dist="19050" dir="2700000" algn="tl" rotWithShape="0">
                    <a:schemeClr val="dk1">
                      <a:alpha val="40000"/>
                    </a:schemeClr>
                  </a:outerShdw>
                </a:effectLst>
              </a:rPr>
              <a:t>.</a:t>
            </a:r>
          </a:p>
        </p:txBody>
      </p:sp>
      <p:pic>
        <p:nvPicPr>
          <p:cNvPr id="8194" name="Picture 2" descr="Detener El Concepto Efecto Dominó Para Solución De Negocio ...">
            <a:extLst>
              <a:ext uri="{FF2B5EF4-FFF2-40B4-BE49-F238E27FC236}">
                <a16:creationId xmlns:a16="http://schemas.microsoft.com/office/drawing/2014/main" xmlns="" id="{CB8AEC6E-646B-48FB-9FFB-3D925BADF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154" y="1497331"/>
            <a:ext cx="3306568" cy="22043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hapecoense: cronología de una tragedia | Todos los contenidos ...">
            <a:extLst>
              <a:ext uri="{FF2B5EF4-FFF2-40B4-BE49-F238E27FC236}">
                <a16:creationId xmlns:a16="http://schemas.microsoft.com/office/drawing/2014/main" xmlns="" id="{6A14A5D2-52E8-4A2B-BBF7-29DC06181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54" y="1497331"/>
            <a:ext cx="3333750" cy="220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2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ipe(down)">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269B9C12-26A7-46C5-9AEA-A626D29D911A}"/>
              </a:ext>
            </a:extLst>
          </p:cNvPr>
          <p:cNvSpPr>
            <a:spLocks noGrp="1"/>
          </p:cNvSpPr>
          <p:nvPr>
            <p:ph idx="1"/>
          </p:nvPr>
        </p:nvSpPr>
        <p:spPr>
          <a:xfrm>
            <a:off x="396536" y="1223999"/>
            <a:ext cx="11398928" cy="3453412"/>
          </a:xfrm>
        </p:spPr>
        <p:txBody>
          <a:bodyPr>
            <a:normAutofit/>
          </a:bodyPr>
          <a:lstStyle/>
          <a:p>
            <a:pPr algn="just"/>
            <a:r>
              <a:rPr lang="es-PE" dirty="0"/>
              <a:t>Estamos definiendo los limites o fronteras.</a:t>
            </a:r>
          </a:p>
          <a:p>
            <a:pPr algn="just"/>
            <a:r>
              <a:rPr lang="es-PE" dirty="0"/>
              <a:t>En EUROPA ya existe y esta implementada esta definición en sus reglamentaciones y los profesionales de la aviación saben que existen esas protecciones.</a:t>
            </a:r>
          </a:p>
          <a:p>
            <a:pPr algn="just"/>
            <a:endParaRPr lang="es-PE" dirty="0"/>
          </a:p>
          <a:p>
            <a:pPr algn="just"/>
            <a:endParaRPr lang="es-PE" dirty="0"/>
          </a:p>
          <a:p>
            <a:pPr algn="just"/>
            <a:r>
              <a:rPr lang="es-PE" dirty="0"/>
              <a:t>Lo que se esta tratando es de cometer errores, errores involuntarios.</a:t>
            </a:r>
          </a:p>
          <a:p>
            <a:pPr algn="just"/>
            <a:endParaRPr lang="es-PE" dirty="0"/>
          </a:p>
          <a:p>
            <a:endParaRPr lang="es-PE" dirty="0"/>
          </a:p>
        </p:txBody>
      </p:sp>
      <p:pic>
        <p:nvPicPr>
          <p:cNvPr id="4" name="Imagen 3">
            <a:extLst>
              <a:ext uri="{FF2B5EF4-FFF2-40B4-BE49-F238E27FC236}">
                <a16:creationId xmlns:a16="http://schemas.microsoft.com/office/drawing/2014/main" xmlns="" id="{E6DAB8F3-94F7-4F87-B51D-A7861BAF236B}"/>
              </a:ext>
            </a:extLst>
          </p:cNvPr>
          <p:cNvPicPr>
            <a:picLocks noChangeAspect="1"/>
          </p:cNvPicPr>
          <p:nvPr/>
        </p:nvPicPr>
        <p:blipFill>
          <a:blip r:embed="rId2"/>
          <a:stretch>
            <a:fillRect/>
          </a:stretch>
        </p:blipFill>
        <p:spPr>
          <a:xfrm>
            <a:off x="3590104" y="320701"/>
            <a:ext cx="4621169" cy="1176630"/>
          </a:xfrm>
          <a:prstGeom prst="rect">
            <a:avLst/>
          </a:prstGeom>
        </p:spPr>
      </p:pic>
      <p:sp>
        <p:nvSpPr>
          <p:cNvPr id="5" name="CuadroTexto 4">
            <a:extLst>
              <a:ext uri="{FF2B5EF4-FFF2-40B4-BE49-F238E27FC236}">
                <a16:creationId xmlns:a16="http://schemas.microsoft.com/office/drawing/2014/main" xmlns="" id="{7F78CE7D-8D28-4FDF-9D5B-307C2530D780}"/>
              </a:ext>
            </a:extLst>
          </p:cNvPr>
          <p:cNvSpPr txBox="1"/>
          <p:nvPr/>
        </p:nvSpPr>
        <p:spPr>
          <a:xfrm>
            <a:off x="1390928" y="2970680"/>
            <a:ext cx="9019519" cy="707886"/>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PE" sz="2000" b="1" dirty="0"/>
              <a:t>CULTURA JUSTA NO ES  INMUNIDAD, TODOS DEBEMOS DE CUMPLIR NUESTRAS RESPONSABILIDADES Y HACERLAS DE LA MANERA MAS PROFESIONAL POSIBLE.</a:t>
            </a:r>
            <a:endParaRPr lang="en-US" sz="2000" b="1" dirty="0"/>
          </a:p>
        </p:txBody>
      </p:sp>
      <p:pic>
        <p:nvPicPr>
          <p:cNvPr id="9218" name="Picture 2" descr="Aeroperú solicita permiso para operar vuelos regulares a 15 ...">
            <a:extLst>
              <a:ext uri="{FF2B5EF4-FFF2-40B4-BE49-F238E27FC236}">
                <a16:creationId xmlns:a16="http://schemas.microsoft.com/office/drawing/2014/main" xmlns="" id="{9EB9B7A0-2B46-43FC-8FE3-587F42CE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76" y="4592008"/>
            <a:ext cx="4584762" cy="208398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xmlns="" id="{3F24850E-024D-43E5-8524-5A0EAB6AF54D}"/>
              </a:ext>
            </a:extLst>
          </p:cNvPr>
          <p:cNvPicPr>
            <a:picLocks noChangeAspect="1"/>
          </p:cNvPicPr>
          <p:nvPr/>
        </p:nvPicPr>
        <p:blipFill rotWithShape="1">
          <a:blip r:embed="rId4"/>
          <a:srcRect l="22646" t="25631" r="27039" b="21834"/>
          <a:stretch/>
        </p:blipFill>
        <p:spPr>
          <a:xfrm>
            <a:off x="6184774" y="4489522"/>
            <a:ext cx="3897298" cy="2288957"/>
          </a:xfrm>
          <a:prstGeom prst="rect">
            <a:avLst/>
          </a:prstGeom>
        </p:spPr>
      </p:pic>
    </p:spTree>
    <p:extLst>
      <p:ext uri="{BB962C8B-B14F-4D97-AF65-F5344CB8AC3E}">
        <p14:creationId xmlns:p14="http://schemas.microsoft.com/office/powerpoint/2010/main" val="236188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F55EDD6-3228-4E42-8FFD-0749F139586F}"/>
              </a:ext>
            </a:extLst>
          </p:cNvPr>
          <p:cNvPicPr>
            <a:picLocks noChangeAspect="1"/>
          </p:cNvPicPr>
          <p:nvPr/>
        </p:nvPicPr>
        <p:blipFill>
          <a:blip r:embed="rId2"/>
          <a:stretch>
            <a:fillRect/>
          </a:stretch>
        </p:blipFill>
        <p:spPr>
          <a:xfrm>
            <a:off x="3590104" y="320701"/>
            <a:ext cx="4621169" cy="1176630"/>
          </a:xfrm>
          <a:prstGeom prst="rect">
            <a:avLst/>
          </a:prstGeom>
        </p:spPr>
      </p:pic>
      <p:pic>
        <p:nvPicPr>
          <p:cNvPr id="5" name="Imagen 4">
            <a:extLst>
              <a:ext uri="{FF2B5EF4-FFF2-40B4-BE49-F238E27FC236}">
                <a16:creationId xmlns:a16="http://schemas.microsoft.com/office/drawing/2014/main" xmlns="" id="{018BA9CC-D06A-4D8B-94D3-E2958BC809B1}"/>
              </a:ext>
            </a:extLst>
          </p:cNvPr>
          <p:cNvPicPr>
            <a:picLocks noChangeAspect="1"/>
          </p:cNvPicPr>
          <p:nvPr/>
        </p:nvPicPr>
        <p:blipFill rotWithShape="1">
          <a:blip r:embed="rId3"/>
          <a:srcRect l="11406" t="29306" r="54375" b="22222"/>
          <a:stretch/>
        </p:blipFill>
        <p:spPr>
          <a:xfrm>
            <a:off x="356366" y="1383990"/>
            <a:ext cx="6467475" cy="5153309"/>
          </a:xfrm>
          <a:prstGeom prst="rect">
            <a:avLst/>
          </a:prstGeom>
        </p:spPr>
      </p:pic>
      <p:pic>
        <p:nvPicPr>
          <p:cNvPr id="10242" name="Picture 2" descr="Wildy &amp; Sons Ltd — The World's Legal Bookshop Search Results for ...">
            <a:extLst>
              <a:ext uri="{FF2B5EF4-FFF2-40B4-BE49-F238E27FC236}">
                <a16:creationId xmlns:a16="http://schemas.microsoft.com/office/drawing/2014/main" xmlns="" id="{FD873F36-FC78-4314-9DDE-BA875CD98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424" y="1383990"/>
            <a:ext cx="3676651" cy="545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084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6E3E5C03-AAAE-4BDA-BF46-831B04E4F346}"/>
              </a:ext>
            </a:extLst>
          </p:cNvPr>
          <p:cNvSpPr>
            <a:spLocks noGrp="1"/>
          </p:cNvSpPr>
          <p:nvPr>
            <p:ph idx="1"/>
          </p:nvPr>
        </p:nvSpPr>
        <p:spPr>
          <a:xfrm>
            <a:off x="396536" y="1320970"/>
            <a:ext cx="11398928" cy="2799462"/>
          </a:xfrm>
        </p:spPr>
        <p:txBody>
          <a:bodyPr>
            <a:normAutofit/>
          </a:bodyPr>
          <a:lstStyle/>
          <a:p>
            <a:r>
              <a:rPr lang="es-PE" dirty="0"/>
              <a:t>Se tiene que delimitar el campo y poner las reglas del juego.</a:t>
            </a:r>
          </a:p>
          <a:p>
            <a:r>
              <a:rPr lang="es-PE" dirty="0"/>
              <a:t>Alguien en la organización debe establecer los limites, de lo aceptable e inaceptable, obviamente estas consideraciones serán diferentes en cada país, pero la autoridad aeronáutica debe de establecer estos limites, pero deben de ser claros, no difusos.</a:t>
            </a:r>
          </a:p>
          <a:p>
            <a:r>
              <a:rPr lang="es-PE" dirty="0"/>
              <a:t>De esta forma tendremos un campo de juego delimitado.</a:t>
            </a:r>
          </a:p>
          <a:p>
            <a:endParaRPr lang="es-PE" dirty="0"/>
          </a:p>
          <a:p>
            <a:endParaRPr lang="es-PE" dirty="0"/>
          </a:p>
          <a:p>
            <a:endParaRPr lang="es-PE" dirty="0"/>
          </a:p>
        </p:txBody>
      </p:sp>
      <p:pic>
        <p:nvPicPr>
          <p:cNvPr id="4" name="Imagen 3">
            <a:extLst>
              <a:ext uri="{FF2B5EF4-FFF2-40B4-BE49-F238E27FC236}">
                <a16:creationId xmlns:a16="http://schemas.microsoft.com/office/drawing/2014/main" xmlns="" id="{08508410-A1EA-40AF-923B-170BE6A6F3FC}"/>
              </a:ext>
            </a:extLst>
          </p:cNvPr>
          <p:cNvPicPr>
            <a:picLocks noChangeAspect="1"/>
          </p:cNvPicPr>
          <p:nvPr/>
        </p:nvPicPr>
        <p:blipFill>
          <a:blip r:embed="rId2"/>
          <a:stretch>
            <a:fillRect/>
          </a:stretch>
        </p:blipFill>
        <p:spPr>
          <a:xfrm>
            <a:off x="3590104" y="320701"/>
            <a:ext cx="4621169" cy="1176630"/>
          </a:xfrm>
          <a:prstGeom prst="rect">
            <a:avLst/>
          </a:prstGeom>
        </p:spPr>
      </p:pic>
      <p:pic>
        <p:nvPicPr>
          <p:cNvPr id="5" name="Picture 6" descr="Resultado de imagen para campo de futbol">
            <a:extLst>
              <a:ext uri="{FF2B5EF4-FFF2-40B4-BE49-F238E27FC236}">
                <a16:creationId xmlns:a16="http://schemas.microsoft.com/office/drawing/2014/main" xmlns="" id="{C78D70FE-BD4E-4BFA-A553-A00155CBB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49" y="3983656"/>
            <a:ext cx="5656339" cy="2737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Resultado de imagen para TRABAJADORES DE LA AVIACIÃN">
            <a:extLst>
              <a:ext uri="{FF2B5EF4-FFF2-40B4-BE49-F238E27FC236}">
                <a16:creationId xmlns:a16="http://schemas.microsoft.com/office/drawing/2014/main" xmlns="" id="{2D4A713C-F3E0-46DE-A706-C49E1AC189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67" y="4326010"/>
            <a:ext cx="1300641" cy="867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esultado de imagen para TRABAJADORES DE LA AVIACIÃN">
            <a:extLst>
              <a:ext uri="{FF2B5EF4-FFF2-40B4-BE49-F238E27FC236}">
                <a16:creationId xmlns:a16="http://schemas.microsoft.com/office/drawing/2014/main" xmlns="" id="{3292E7E6-9EA3-4CFB-861B-D9D30C5AC9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418"/>
          <a:stretch/>
        </p:blipFill>
        <p:spPr bwMode="auto">
          <a:xfrm>
            <a:off x="4180160" y="4433017"/>
            <a:ext cx="1325288" cy="84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2" descr="Imagen relacionada">
            <a:extLst>
              <a:ext uri="{FF2B5EF4-FFF2-40B4-BE49-F238E27FC236}">
                <a16:creationId xmlns:a16="http://schemas.microsoft.com/office/drawing/2014/main" xmlns="" id="{73DA64A1-03B2-41A5-A43E-372A12BE3D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6939" y="5278604"/>
            <a:ext cx="2079648" cy="112219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4B50CF49-6DCC-42F0-8B4E-C66C6FAF19D6}"/>
              </a:ext>
            </a:extLst>
          </p:cNvPr>
          <p:cNvPicPr/>
          <p:nvPr/>
        </p:nvPicPr>
        <p:blipFill>
          <a:blip r:embed="rId7">
            <a:extLst>
              <a:ext uri="{28A0092B-C50C-407E-A947-70E740481C1C}">
                <a14:useLocalDpi xmlns:a14="http://schemas.microsoft.com/office/drawing/2010/main" val="0"/>
              </a:ext>
            </a:extLst>
          </a:blip>
          <a:stretch>
            <a:fillRect/>
          </a:stretch>
        </p:blipFill>
        <p:spPr>
          <a:xfrm>
            <a:off x="8135309" y="3983656"/>
            <a:ext cx="2925445" cy="2684145"/>
          </a:xfrm>
          <a:prstGeom prst="rect">
            <a:avLst/>
          </a:prstGeom>
        </p:spPr>
      </p:pic>
    </p:spTree>
    <p:extLst>
      <p:ext uri="{BB962C8B-B14F-4D97-AF65-F5344CB8AC3E}">
        <p14:creationId xmlns:p14="http://schemas.microsoft.com/office/powerpoint/2010/main" val="4505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FF124EF3-A6A2-422A-9768-1BAC00F93C27}"/>
              </a:ext>
            </a:extLst>
          </p:cNvPr>
          <p:cNvSpPr txBox="1"/>
          <p:nvPr/>
        </p:nvSpPr>
        <p:spPr>
          <a:xfrm>
            <a:off x="587830" y="1554479"/>
            <a:ext cx="11101437" cy="369332"/>
          </a:xfrm>
          <a:prstGeom prst="rect">
            <a:avLst/>
          </a:prstGeom>
          <a:noFill/>
        </p:spPr>
        <p:txBody>
          <a:bodyPr wrap="none" rtlCol="0">
            <a:spAutoFit/>
          </a:bodyPr>
          <a:lstStyle/>
          <a:p>
            <a:r>
              <a:rPr lang="es-PE" b="1" dirty="0"/>
              <a:t>La cultura justa no es un fin, es un medio para conseguir algo que hemos denominado CULTURA DE SEGURIDAD</a:t>
            </a:r>
            <a:endParaRPr lang="en-US" b="1" dirty="0"/>
          </a:p>
        </p:txBody>
      </p:sp>
      <p:pic>
        <p:nvPicPr>
          <p:cNvPr id="5" name="Imagen 4">
            <a:extLst>
              <a:ext uri="{FF2B5EF4-FFF2-40B4-BE49-F238E27FC236}">
                <a16:creationId xmlns:a16="http://schemas.microsoft.com/office/drawing/2014/main" xmlns="" id="{AE6DC42B-786C-4456-A0E7-18DDB89FDC20}"/>
              </a:ext>
            </a:extLst>
          </p:cNvPr>
          <p:cNvPicPr>
            <a:picLocks noChangeAspect="1"/>
          </p:cNvPicPr>
          <p:nvPr/>
        </p:nvPicPr>
        <p:blipFill rotWithShape="1">
          <a:blip r:embed="rId2"/>
          <a:srcRect l="36078" t="24910" r="24466" b="15804"/>
          <a:stretch/>
        </p:blipFill>
        <p:spPr>
          <a:xfrm>
            <a:off x="587830" y="2028314"/>
            <a:ext cx="5133703" cy="4336869"/>
          </a:xfrm>
          <a:prstGeom prst="rect">
            <a:avLst/>
          </a:prstGeom>
        </p:spPr>
      </p:pic>
      <p:pic>
        <p:nvPicPr>
          <p:cNvPr id="6" name="Picture 2" descr="Resultado de imagen para confianza">
            <a:extLst>
              <a:ext uri="{FF2B5EF4-FFF2-40B4-BE49-F238E27FC236}">
                <a16:creationId xmlns:a16="http://schemas.microsoft.com/office/drawing/2014/main" xmlns="" id="{A683A880-E114-49DF-9477-44E8E6B82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548" y="2732921"/>
            <a:ext cx="5108756" cy="292765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xmlns="" id="{9274897D-7BAD-4C14-B512-99935F093E23}"/>
              </a:ext>
            </a:extLst>
          </p:cNvPr>
          <p:cNvPicPr>
            <a:picLocks noChangeAspect="1"/>
          </p:cNvPicPr>
          <p:nvPr/>
        </p:nvPicPr>
        <p:blipFill>
          <a:blip r:embed="rId4"/>
          <a:stretch>
            <a:fillRect/>
          </a:stretch>
        </p:blipFill>
        <p:spPr>
          <a:xfrm>
            <a:off x="3523429" y="447129"/>
            <a:ext cx="4621169" cy="1176630"/>
          </a:xfrm>
          <a:prstGeom prst="rect">
            <a:avLst/>
          </a:prstGeom>
        </p:spPr>
      </p:pic>
    </p:spTree>
    <p:extLst>
      <p:ext uri="{BB962C8B-B14F-4D97-AF65-F5344CB8AC3E}">
        <p14:creationId xmlns:p14="http://schemas.microsoft.com/office/powerpoint/2010/main" val="105917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271F27C7-8142-4F3D-AB30-100A87D870F1}"/>
              </a:ext>
            </a:extLst>
          </p:cNvPr>
          <p:cNvPicPr>
            <a:picLocks noChangeAspect="1"/>
          </p:cNvPicPr>
          <p:nvPr/>
        </p:nvPicPr>
        <p:blipFill>
          <a:blip r:embed="rId2"/>
          <a:stretch>
            <a:fillRect/>
          </a:stretch>
        </p:blipFill>
        <p:spPr>
          <a:xfrm>
            <a:off x="3523429" y="447129"/>
            <a:ext cx="4621169" cy="1176630"/>
          </a:xfrm>
          <a:prstGeom prst="rect">
            <a:avLst/>
          </a:prstGeom>
        </p:spPr>
      </p:pic>
      <p:pic>
        <p:nvPicPr>
          <p:cNvPr id="5" name="Imagen 4">
            <a:extLst>
              <a:ext uri="{FF2B5EF4-FFF2-40B4-BE49-F238E27FC236}">
                <a16:creationId xmlns:a16="http://schemas.microsoft.com/office/drawing/2014/main" xmlns="" id="{041DF26B-9C56-493F-A020-D020A80E1735}"/>
              </a:ext>
            </a:extLst>
          </p:cNvPr>
          <p:cNvPicPr>
            <a:picLocks noChangeAspect="1"/>
          </p:cNvPicPr>
          <p:nvPr/>
        </p:nvPicPr>
        <p:blipFill rotWithShape="1">
          <a:blip r:embed="rId3"/>
          <a:srcRect l="14895" t="12947" r="16835" b="31339"/>
          <a:stretch/>
        </p:blipFill>
        <p:spPr>
          <a:xfrm>
            <a:off x="1134603" y="1623760"/>
            <a:ext cx="9398820" cy="4157916"/>
          </a:xfrm>
          <a:prstGeom prst="rect">
            <a:avLst/>
          </a:prstGeom>
        </p:spPr>
      </p:pic>
    </p:spTree>
    <p:extLst>
      <p:ext uri="{BB962C8B-B14F-4D97-AF65-F5344CB8AC3E}">
        <p14:creationId xmlns:p14="http://schemas.microsoft.com/office/powerpoint/2010/main" val="267784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3530142" y="499882"/>
            <a:ext cx="4616135" cy="80002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PE" dirty="0"/>
              <a:t>CULTURA JUSTA</a:t>
            </a:r>
            <a:endParaRPr lang="en-US" dirty="0"/>
          </a:p>
        </p:txBody>
      </p:sp>
      <p:pic>
        <p:nvPicPr>
          <p:cNvPr id="5" name="Imagen 4"/>
          <p:cNvPicPr>
            <a:picLocks noChangeAspect="1"/>
          </p:cNvPicPr>
          <p:nvPr/>
        </p:nvPicPr>
        <p:blipFill rotWithShape="1">
          <a:blip r:embed="rId2"/>
          <a:srcRect l="30857" t="16518" r="16032" b="16697"/>
          <a:stretch/>
        </p:blipFill>
        <p:spPr>
          <a:xfrm>
            <a:off x="106532" y="1414974"/>
            <a:ext cx="7197634" cy="5088687"/>
          </a:xfrm>
          <a:prstGeom prst="rect">
            <a:avLst/>
          </a:prstGeom>
        </p:spPr>
      </p:pic>
      <p:pic>
        <p:nvPicPr>
          <p:cNvPr id="17410" name="Picture 2" descr="Resultado de imagen para punitiva en aviacion"/>
          <p:cNvPicPr>
            <a:picLocks noChangeAspect="1" noChangeArrowheads="1"/>
          </p:cNvPicPr>
          <p:nvPr/>
        </p:nvPicPr>
        <p:blipFill rotWithShape="1">
          <a:blip r:embed="rId3">
            <a:extLst>
              <a:ext uri="{28A0092B-C50C-407E-A947-70E740481C1C}">
                <a14:useLocalDpi xmlns:a14="http://schemas.microsoft.com/office/drawing/2010/main" val="0"/>
              </a:ext>
            </a:extLst>
          </a:blip>
          <a:srcRect l="50524"/>
          <a:stretch/>
        </p:blipFill>
        <p:spPr bwMode="auto">
          <a:xfrm>
            <a:off x="7476564" y="1538006"/>
            <a:ext cx="4049486" cy="409242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7476564" y="5630430"/>
            <a:ext cx="4090211"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s-PE" b="1" dirty="0">
                <a:solidFill>
                  <a:schemeClr val="tx1"/>
                </a:solidFill>
              </a:rPr>
              <a:t>El sistema aeronáutico debe ser lo suficientemente flexible para acomodar ese error sin que produzca una CATASTROFE. </a:t>
            </a:r>
            <a:endParaRPr lang="en-US" b="1" dirty="0">
              <a:solidFill>
                <a:schemeClr val="tx1"/>
              </a:solidFill>
            </a:endParaRPr>
          </a:p>
        </p:txBody>
      </p:sp>
    </p:spTree>
    <p:extLst>
      <p:ext uri="{BB962C8B-B14F-4D97-AF65-F5344CB8AC3E}">
        <p14:creationId xmlns:p14="http://schemas.microsoft.com/office/powerpoint/2010/main" val="42549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wipe(down)">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4724" t="22426" r="21406" b="10845"/>
          <a:stretch/>
        </p:blipFill>
        <p:spPr>
          <a:xfrm>
            <a:off x="1156447" y="736649"/>
            <a:ext cx="10421470" cy="6121351"/>
          </a:xfrm>
          <a:prstGeom prst="rect">
            <a:avLst/>
          </a:prstGeom>
        </p:spPr>
      </p:pic>
      <p:sp>
        <p:nvSpPr>
          <p:cNvPr id="5" name="Título 2"/>
          <p:cNvSpPr txBox="1">
            <a:spLocks/>
          </p:cNvSpPr>
          <p:nvPr/>
        </p:nvSpPr>
        <p:spPr>
          <a:xfrm>
            <a:off x="3530142" y="499882"/>
            <a:ext cx="4616135" cy="80002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PE" dirty="0"/>
              <a:t>CULTURA JUSTA</a:t>
            </a:r>
            <a:endParaRPr lang="en-US" dirty="0"/>
          </a:p>
        </p:txBody>
      </p:sp>
    </p:spTree>
    <p:extLst>
      <p:ext uri="{BB962C8B-B14F-4D97-AF65-F5344CB8AC3E}">
        <p14:creationId xmlns:p14="http://schemas.microsoft.com/office/powerpoint/2010/main" val="8772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PE" dirty="0"/>
              <a:t>INTRODUCCION</a:t>
            </a:r>
            <a:endParaRPr lang="en-US" dirty="0"/>
          </a:p>
        </p:txBody>
      </p:sp>
      <p:sp>
        <p:nvSpPr>
          <p:cNvPr id="4" name="Marcador de contenido 5"/>
          <p:cNvSpPr txBox="1">
            <a:spLocks/>
          </p:cNvSpPr>
          <p:nvPr/>
        </p:nvSpPr>
        <p:spPr>
          <a:xfrm>
            <a:off x="426128" y="1712961"/>
            <a:ext cx="11398928" cy="444581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q"/>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E" dirty="0"/>
              <a:t>Interrupción entre los procesos judiciales y las investigaciones técnicas.</a:t>
            </a:r>
          </a:p>
          <a:p>
            <a:r>
              <a:rPr lang="es-PE" dirty="0"/>
              <a:t>Visión punitiva acerca de los errores cometidos por profesionales y gerentes cada vez que había un accidente aéreo.</a:t>
            </a:r>
          </a:p>
          <a:p>
            <a:endParaRPr lang="en-US" dirty="0"/>
          </a:p>
        </p:txBody>
      </p:sp>
      <p:pic>
        <p:nvPicPr>
          <p:cNvPr id="3074" name="Picture 2" descr="Resultado de imagen para punit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18" y="3252652"/>
            <a:ext cx="3317965" cy="33179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punitiva en avi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814" y="3168726"/>
            <a:ext cx="7713383" cy="352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wipe(down)">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5DF14764-9054-4C5E-8BB7-D5D02C36B6E0}"/>
              </a:ext>
            </a:extLst>
          </p:cNvPr>
          <p:cNvPicPr>
            <a:picLocks noGrp="1" noChangeAspect="1"/>
          </p:cNvPicPr>
          <p:nvPr>
            <p:ph idx="1"/>
          </p:nvPr>
        </p:nvPicPr>
        <p:blipFill rotWithShape="1">
          <a:blip r:embed="rId2"/>
          <a:srcRect l="24446" t="16565" r="24466" b="24313"/>
          <a:stretch/>
        </p:blipFill>
        <p:spPr>
          <a:xfrm>
            <a:off x="355107" y="1573105"/>
            <a:ext cx="4038600" cy="2628900"/>
          </a:xfrm>
          <a:prstGeom prst="rect">
            <a:avLst/>
          </a:prstGeom>
        </p:spPr>
      </p:pic>
      <p:sp>
        <p:nvSpPr>
          <p:cNvPr id="3" name="Título 2">
            <a:extLst>
              <a:ext uri="{FF2B5EF4-FFF2-40B4-BE49-F238E27FC236}">
                <a16:creationId xmlns:a16="http://schemas.microsoft.com/office/drawing/2014/main" xmlns="" id="{0E67E7C8-2608-46B7-883D-DC98E270A3EA}"/>
              </a:ext>
            </a:extLst>
          </p:cNvPr>
          <p:cNvSpPr>
            <a:spLocks noGrp="1"/>
          </p:cNvSpPr>
          <p:nvPr>
            <p:ph type="title"/>
          </p:nvPr>
        </p:nvSpPr>
        <p:spPr>
          <a:xfrm>
            <a:off x="355107" y="629280"/>
            <a:ext cx="11765872" cy="800026"/>
          </a:xfrm>
        </p:spPr>
        <p:style>
          <a:lnRef idx="0">
            <a:schemeClr val="dk1"/>
          </a:lnRef>
          <a:fillRef idx="3">
            <a:schemeClr val="dk1"/>
          </a:fillRef>
          <a:effectRef idx="3">
            <a:schemeClr val="dk1"/>
          </a:effectRef>
          <a:fontRef idx="minor">
            <a:schemeClr val="lt1"/>
          </a:fontRef>
        </p:style>
        <p:txBody>
          <a:bodyPr>
            <a:noAutofit/>
          </a:bodyPr>
          <a:lstStyle/>
          <a:p>
            <a:pPr algn="ctr"/>
            <a:r>
              <a:rPr lang="es-PE" sz="3200" b="1" dirty="0"/>
              <a:t>CULTURA JUSTA Y LA GESTION DE LA FATIGA FRENTE AL COVID</a:t>
            </a:r>
          </a:p>
        </p:txBody>
      </p:sp>
      <p:sp>
        <p:nvSpPr>
          <p:cNvPr id="5" name="Marcador de contenido 1">
            <a:extLst>
              <a:ext uri="{FF2B5EF4-FFF2-40B4-BE49-F238E27FC236}">
                <a16:creationId xmlns:a16="http://schemas.microsoft.com/office/drawing/2014/main" xmlns="" id="{4B8DAE1B-CC7B-4508-9970-F741D97F4338}"/>
              </a:ext>
            </a:extLst>
          </p:cNvPr>
          <p:cNvSpPr txBox="1">
            <a:spLocks/>
          </p:cNvSpPr>
          <p:nvPr/>
        </p:nvSpPr>
        <p:spPr>
          <a:xfrm>
            <a:off x="4660777" y="1644126"/>
            <a:ext cx="6850602" cy="4445816"/>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 typeface="Wingdings" panose="05000000000000000000" pitchFamily="2" charset="2"/>
              <a:buChar char="q"/>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E" dirty="0"/>
              <a:t>Se deben de reforzar los reportes.</a:t>
            </a:r>
          </a:p>
          <a:p>
            <a:pPr algn="just"/>
            <a:r>
              <a:rPr lang="es-PE" dirty="0"/>
              <a:t>Según las limitaciones existentes se amplia el Duty Time.</a:t>
            </a:r>
          </a:p>
          <a:p>
            <a:pPr algn="just"/>
            <a:r>
              <a:rPr lang="es-PE" dirty="0"/>
              <a:t>Se amplia los aptos médicos.</a:t>
            </a:r>
          </a:p>
          <a:p>
            <a:pPr algn="just"/>
            <a:r>
              <a:rPr lang="es-PE" dirty="0"/>
              <a:t>Los entrenamientos en el simulador.</a:t>
            </a:r>
          </a:p>
          <a:p>
            <a:pPr algn="just"/>
            <a:r>
              <a:rPr lang="es-PE" dirty="0"/>
              <a:t>No hay continuidad de mantenimiento.</a:t>
            </a:r>
          </a:p>
          <a:p>
            <a:pPr algn="just"/>
            <a:r>
              <a:rPr lang="es-PE" dirty="0"/>
              <a:t>Aeronaves paradas.</a:t>
            </a:r>
          </a:p>
          <a:p>
            <a:pPr algn="just"/>
            <a:r>
              <a:rPr lang="es-PE" dirty="0"/>
              <a:t>Empleo de las tripulaciones con riesgo de contagio.</a:t>
            </a:r>
          </a:p>
          <a:p>
            <a:pPr algn="just"/>
            <a:r>
              <a:rPr lang="es-PE" dirty="0"/>
              <a:t>Golpe a la industria aeronáutica.</a:t>
            </a:r>
          </a:p>
        </p:txBody>
      </p:sp>
    </p:spTree>
    <p:extLst>
      <p:ext uri="{BB962C8B-B14F-4D97-AF65-F5344CB8AC3E}">
        <p14:creationId xmlns:p14="http://schemas.microsoft.com/office/powerpoint/2010/main" val="423899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down)">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8B960E6C-289D-4008-A988-A3717BF68440}"/>
              </a:ext>
            </a:extLst>
          </p:cNvPr>
          <p:cNvSpPr>
            <a:spLocks noGrp="1"/>
          </p:cNvSpPr>
          <p:nvPr>
            <p:ph idx="1"/>
          </p:nvPr>
        </p:nvSpPr>
        <p:spPr>
          <a:xfrm>
            <a:off x="396536" y="1206091"/>
            <a:ext cx="11398928" cy="5549816"/>
          </a:xfrm>
        </p:spPr>
        <p:txBody>
          <a:bodyPr>
            <a:normAutofit fontScale="77500" lnSpcReduction="20000"/>
          </a:bodyPr>
          <a:lstStyle/>
          <a:p>
            <a:pPr algn="just"/>
            <a:r>
              <a:rPr lang="es-PE" dirty="0"/>
              <a:t>No podemos hablar de </a:t>
            </a:r>
            <a:r>
              <a:rPr lang="es-PE" dirty="0">
                <a:latin typeface="Arial Black" panose="020B0A04020102020204" pitchFamily="34" charset="0"/>
              </a:rPr>
              <a:t>cultura de seguridad </a:t>
            </a:r>
            <a:r>
              <a:rPr lang="es-PE" dirty="0"/>
              <a:t>si no hemos establecido una cultura justa.</a:t>
            </a:r>
          </a:p>
          <a:p>
            <a:pPr algn="just"/>
            <a:r>
              <a:rPr lang="es-PE" dirty="0"/>
              <a:t>Si los profesionales de la aviación no confían de que la información que van a proporcionar incluso de sus errores no serán utilizadas contra ellos, nunca confiaran en el sistema y nunca proveerán de la información necesaria.</a:t>
            </a:r>
          </a:p>
          <a:p>
            <a:pPr algn="just"/>
            <a:r>
              <a:rPr lang="es-PE" dirty="0"/>
              <a:t>Para conseguir una </a:t>
            </a:r>
            <a:r>
              <a:rPr lang="es-PE" b="1" dirty="0">
                <a:latin typeface="Arial Black" panose="020B0A04020102020204" pitchFamily="34" charset="0"/>
              </a:rPr>
              <a:t>cultura de seguridad </a:t>
            </a:r>
            <a:r>
              <a:rPr lang="es-PE" dirty="0"/>
              <a:t>es esencial pensar primero en como poner en marcha una cultura justa.</a:t>
            </a:r>
          </a:p>
          <a:p>
            <a:pPr algn="just"/>
            <a:r>
              <a:rPr lang="es-PE" dirty="0"/>
              <a:t>Necesitamos reportes e información, necesitamos meter sangre en el sistema para que funcione, pero el primer requisito es que los profesionales sepan y estén seguros de que la información no será utilizada en su contra.</a:t>
            </a:r>
          </a:p>
          <a:p>
            <a:pPr algn="just"/>
            <a:r>
              <a:rPr lang="es-PE" dirty="0"/>
              <a:t>En la organización se tienen que definir cuales son los limites y no basta con eso, el líder de la organización tiene que comunicarlos, este es un mensaje para los gerentes de aviación, no basta con especificar en un manual o en una política “acá vamos a tener una cultura justa”, hay que decírselo a la gente, a los trabajadores, a los profesionales de la aviación, porque hay muchas empresas que lo tienen como </a:t>
            </a:r>
            <a:r>
              <a:rPr lang="es-PE" dirty="0" err="1"/>
              <a:t>Politica</a:t>
            </a:r>
            <a:r>
              <a:rPr lang="es-PE" dirty="0"/>
              <a:t> pero sus trabajadores no lo saben.</a:t>
            </a:r>
          </a:p>
          <a:p>
            <a:pPr algn="just"/>
            <a:r>
              <a:rPr lang="es-PE" dirty="0"/>
              <a:t>El que delimita y pones las reglas de juego tiene que estar asesorado por profesionales, no podemos dejar esto solo a personas con conocimientos legales, se deben de tener especialista en aviación, donde se identifique lo aceptable de lo inaceptable</a:t>
            </a:r>
          </a:p>
          <a:p>
            <a:endParaRPr lang="es-PE" dirty="0"/>
          </a:p>
          <a:p>
            <a:pPr marL="0" indent="0">
              <a:buNone/>
            </a:pPr>
            <a:endParaRPr lang="es-PE" dirty="0"/>
          </a:p>
        </p:txBody>
      </p:sp>
      <p:sp>
        <p:nvSpPr>
          <p:cNvPr id="3" name="Título 2">
            <a:extLst>
              <a:ext uri="{FF2B5EF4-FFF2-40B4-BE49-F238E27FC236}">
                <a16:creationId xmlns:a16="http://schemas.microsoft.com/office/drawing/2014/main" xmlns="" id="{4491D650-F5F7-4E3A-9B9A-76B3ACAEA640}"/>
              </a:ext>
            </a:extLst>
          </p:cNvPr>
          <p:cNvSpPr>
            <a:spLocks noGrp="1"/>
          </p:cNvSpPr>
          <p:nvPr>
            <p:ph type="title"/>
          </p:nvPr>
        </p:nvSpPr>
        <p:spPr>
          <a:xfrm>
            <a:off x="301842" y="406065"/>
            <a:ext cx="11398928" cy="800026"/>
          </a:xfrm>
        </p:spPr>
        <p:txBody>
          <a:bodyPr/>
          <a:lstStyle/>
          <a:p>
            <a:pPr algn="ctr"/>
            <a:r>
              <a:rPr lang="es-PE" dirty="0"/>
              <a:t>CONCLUSIONES</a:t>
            </a:r>
          </a:p>
        </p:txBody>
      </p:sp>
    </p:spTree>
    <p:extLst>
      <p:ext uri="{BB962C8B-B14F-4D97-AF65-F5344CB8AC3E}">
        <p14:creationId xmlns:p14="http://schemas.microsoft.com/office/powerpoint/2010/main" val="172500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a aproximación a la Cultura Justa ¿En qué consis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53302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90 Frases Motivadoras De Equipos – Expande Tu Mente">
            <a:extLst>
              <a:ext uri="{FF2B5EF4-FFF2-40B4-BE49-F238E27FC236}">
                <a16:creationId xmlns:a16="http://schemas.microsoft.com/office/drawing/2014/main" xmlns="" id="{E1BE5906-161F-4F52-B7E3-8AF236668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49" y="2047874"/>
            <a:ext cx="11250613"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08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149896" y="942592"/>
            <a:ext cx="5056192"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Muchas Gracias.</a:t>
            </a:r>
          </a:p>
        </p:txBody>
      </p:sp>
      <p:pic>
        <p:nvPicPr>
          <p:cNvPr id="7" name="Picture 2" descr="Resultado de imagen para punitiva en aviacio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610"/>
          <a:stretch/>
        </p:blipFill>
        <p:spPr bwMode="auto">
          <a:xfrm>
            <a:off x="1713733" y="1865922"/>
            <a:ext cx="7928517" cy="410967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9165774" y="6361612"/>
            <a:ext cx="2504212" cy="369332"/>
          </a:xfrm>
          <a:prstGeom prst="rect">
            <a:avLst/>
          </a:prstGeom>
          <a:noFill/>
        </p:spPr>
        <p:txBody>
          <a:bodyPr wrap="none" rtlCol="0">
            <a:spAutoFit/>
          </a:bodyPr>
          <a:lstStyle/>
          <a:p>
            <a:r>
              <a:rPr lang="es-PE" b="1" i="1" dirty="0"/>
              <a:t>noblitas@acsoperu.com</a:t>
            </a:r>
            <a:endParaRPr lang="en-US" b="1" i="1" dirty="0"/>
          </a:p>
        </p:txBody>
      </p:sp>
      <p:sp>
        <p:nvSpPr>
          <p:cNvPr id="5" name="CuadroTexto 4">
            <a:extLst>
              <a:ext uri="{FF2B5EF4-FFF2-40B4-BE49-F238E27FC236}">
                <a16:creationId xmlns:a16="http://schemas.microsoft.com/office/drawing/2014/main" xmlns="" id="{2F9FA98D-BAD1-41A1-BE1E-1A32D35320C2}"/>
              </a:ext>
            </a:extLst>
          </p:cNvPr>
          <p:cNvSpPr txBox="1"/>
          <p:nvPr/>
        </p:nvSpPr>
        <p:spPr>
          <a:xfrm>
            <a:off x="4447712" y="6298253"/>
            <a:ext cx="7334059"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none" rtlCol="0">
            <a:spAutoFit/>
          </a:bodyPr>
          <a:lstStyle/>
          <a:p>
            <a:r>
              <a:rPr lang="es-PE" dirty="0">
                <a:solidFill>
                  <a:schemeClr val="tx1"/>
                </a:solidFill>
              </a:rPr>
              <a:t>Neppy Oblitas Bejarano          email </a:t>
            </a:r>
            <a:r>
              <a:rPr lang="es-PE" dirty="0">
                <a:solidFill>
                  <a:schemeClr val="tx1"/>
                </a:solidFill>
                <a:hlinkClick r:id="rId3">
                  <a:extLst>
                    <a:ext uri="{A12FA001-AC4F-418D-AE19-62706E023703}">
                      <ahyp:hlinkClr xmlns:ahyp="http://schemas.microsoft.com/office/drawing/2018/hyperlinkcolor" xmlns="" val="tx"/>
                    </a:ext>
                  </a:extLst>
                </a:hlinkClick>
              </a:rPr>
              <a:t>noblitas@acso.com</a:t>
            </a:r>
            <a:r>
              <a:rPr lang="es-PE" dirty="0">
                <a:solidFill>
                  <a:schemeClr val="tx1"/>
                </a:solidFill>
              </a:rPr>
              <a:t>    </a:t>
            </a:r>
            <a:r>
              <a:rPr lang="es-PE" dirty="0" err="1">
                <a:solidFill>
                  <a:schemeClr val="tx1"/>
                </a:solidFill>
              </a:rPr>
              <a:t>Telf</a:t>
            </a:r>
            <a:r>
              <a:rPr lang="es-PE" dirty="0">
                <a:solidFill>
                  <a:schemeClr val="tx1"/>
                </a:solidFill>
              </a:rPr>
              <a:t> 998775095</a:t>
            </a:r>
          </a:p>
        </p:txBody>
      </p:sp>
    </p:spTree>
    <p:extLst>
      <p:ext uri="{BB962C8B-B14F-4D97-AF65-F5344CB8AC3E}">
        <p14:creationId xmlns:p14="http://schemas.microsoft.com/office/powerpoint/2010/main" val="3890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6292392" y="1108685"/>
            <a:ext cx="4589882" cy="554853"/>
          </a:xfrm>
          <a:ln w="38100"/>
        </p:spPr>
        <p:style>
          <a:lnRef idx="2">
            <a:schemeClr val="accent1"/>
          </a:lnRef>
          <a:fillRef idx="1">
            <a:schemeClr val="lt1"/>
          </a:fillRef>
          <a:effectRef idx="0">
            <a:schemeClr val="accent1"/>
          </a:effectRef>
          <a:fontRef idx="minor">
            <a:schemeClr val="dk1"/>
          </a:fontRef>
        </p:style>
        <p:txBody>
          <a:bodyPr/>
          <a:lstStyle/>
          <a:p>
            <a:pPr>
              <a:buFont typeface="Wingdings" panose="05000000000000000000" pitchFamily="2" charset="2"/>
              <a:buChar char="Ø"/>
            </a:pPr>
            <a:r>
              <a:rPr lang="es-PE" dirty="0"/>
              <a:t>Accidente Olimpic Airways</a:t>
            </a:r>
          </a:p>
        </p:txBody>
      </p:sp>
      <p:sp>
        <p:nvSpPr>
          <p:cNvPr id="3" name="Título 2"/>
          <p:cNvSpPr>
            <a:spLocks noGrp="1"/>
          </p:cNvSpPr>
          <p:nvPr>
            <p:ph type="title"/>
          </p:nvPr>
        </p:nvSpPr>
        <p:spPr>
          <a:xfrm>
            <a:off x="204187" y="380573"/>
            <a:ext cx="11398928" cy="800026"/>
          </a:xfrm>
        </p:spPr>
        <p:txBody>
          <a:bodyPr/>
          <a:lstStyle/>
          <a:p>
            <a:pPr algn="ctr"/>
            <a:r>
              <a:rPr lang="es-PE" dirty="0"/>
              <a:t>INTRODUCCION</a:t>
            </a:r>
          </a:p>
        </p:txBody>
      </p:sp>
      <p:sp>
        <p:nvSpPr>
          <p:cNvPr id="5" name="Título 2"/>
          <p:cNvSpPr txBox="1">
            <a:spLocks/>
          </p:cNvSpPr>
          <p:nvPr/>
        </p:nvSpPr>
        <p:spPr>
          <a:xfrm>
            <a:off x="180232" y="952082"/>
            <a:ext cx="3793047" cy="5505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s-PE" sz="2800" dirty="0"/>
              <a:t>Accidentes precursores</a:t>
            </a:r>
          </a:p>
        </p:txBody>
      </p:sp>
      <p:pic>
        <p:nvPicPr>
          <p:cNvPr id="2050" name="Picture 2" descr="Resultado de imagen para vuelo ejecutivo olympic airway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182"/>
          <a:stretch/>
        </p:blipFill>
        <p:spPr bwMode="auto">
          <a:xfrm>
            <a:off x="826169" y="1502630"/>
            <a:ext cx="4130511" cy="2490291"/>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602617" y="3534016"/>
            <a:ext cx="6096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s-ES" dirty="0">
                <a:solidFill>
                  <a:srgbClr val="444444"/>
                </a:solidFill>
                <a:latin typeface="Benton Sans"/>
              </a:rPr>
              <a:t>La muerte del viceministro griego, la de su hijo de 20 años, un guardaespaldas, dos periodistas y una persona no identificada, se produjo al no llevar puestos los cinturones de seguridad</a:t>
            </a:r>
            <a:endParaRPr lang="en-US" dirty="0"/>
          </a:p>
        </p:txBody>
      </p:sp>
      <p:pic>
        <p:nvPicPr>
          <p:cNvPr id="2054" name="Picture 6" descr="Resultado de imagen para accident olympic airways 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87" y="4016955"/>
            <a:ext cx="5374477" cy="2659699"/>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5602617" y="1721614"/>
            <a:ext cx="6096000" cy="175432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r>
              <a:rPr lang="es-ES" dirty="0">
                <a:solidFill>
                  <a:srgbClr val="444444"/>
                </a:solidFill>
                <a:latin typeface="Lato"/>
              </a:rPr>
              <a:t>El </a:t>
            </a:r>
            <a:r>
              <a:rPr lang="es-ES" b="1" dirty="0">
                <a:solidFill>
                  <a:srgbClr val="444444"/>
                </a:solidFill>
                <a:latin typeface="Lato"/>
              </a:rPr>
              <a:t>impacto de los pasajeros desabrochados</a:t>
            </a:r>
            <a:r>
              <a:rPr lang="es-ES" dirty="0">
                <a:solidFill>
                  <a:srgbClr val="444444"/>
                </a:solidFill>
                <a:latin typeface="Lato"/>
              </a:rPr>
              <a:t> con el techo de la cabina y los muebles de la aeronave, debido a las aceleraciones que ocurrieron durante las oscilaciones de cabeceo, causó </a:t>
            </a:r>
            <a:r>
              <a:rPr lang="es-ES" b="1" dirty="0">
                <a:solidFill>
                  <a:srgbClr val="444444"/>
                </a:solidFill>
                <a:latin typeface="Lato"/>
              </a:rPr>
              <a:t>lesiones fatales a 7 pasajeros</a:t>
            </a:r>
            <a:r>
              <a:rPr lang="es-ES" dirty="0">
                <a:solidFill>
                  <a:srgbClr val="444444"/>
                </a:solidFill>
                <a:latin typeface="Lato"/>
              </a:rPr>
              <a:t> , lesiones graves a 1 miembro de la tripulación y 1 pasajero y lesiones menores a 2 pasajeros.</a:t>
            </a:r>
            <a:endParaRPr lang="en-US" dirty="0"/>
          </a:p>
        </p:txBody>
      </p:sp>
      <p:sp>
        <p:nvSpPr>
          <p:cNvPr id="11" name="CuadroTexto 10"/>
          <p:cNvSpPr txBox="1"/>
          <p:nvPr/>
        </p:nvSpPr>
        <p:spPr>
          <a:xfrm>
            <a:off x="5619654" y="4792421"/>
            <a:ext cx="6061926"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PE" sz="2400" dirty="0"/>
              <a:t>Investigación judicial se acuso a la empresa </a:t>
            </a:r>
            <a:r>
              <a:rPr lang="es-PE" sz="2400" dirty="0" err="1"/>
              <a:t>Olimpyc</a:t>
            </a:r>
            <a:r>
              <a:rPr lang="es-PE" sz="2400" dirty="0"/>
              <a:t> </a:t>
            </a:r>
            <a:r>
              <a:rPr lang="es-PE" sz="2400" dirty="0" err="1"/>
              <a:t>airways</a:t>
            </a:r>
            <a:r>
              <a:rPr lang="es-PE" sz="2400" dirty="0"/>
              <a:t> y a los pilotos por homicidio por negligencia criminal, 8 ingenieros de mantenimiento.</a:t>
            </a:r>
          </a:p>
          <a:p>
            <a:pPr marL="285750" indent="-285750">
              <a:buFont typeface="Arial" panose="020B0604020202020204" pitchFamily="34" charset="0"/>
              <a:buChar char="•"/>
            </a:pPr>
            <a:r>
              <a:rPr lang="es-PE" sz="2400" dirty="0"/>
              <a:t>Piloto a 35 meses de prisión por no haber encendido la luz de cinturones, a pesar que el cumplió con la normativa de la </a:t>
            </a:r>
            <a:r>
              <a:rPr lang="es-PE" sz="2400" dirty="0" err="1"/>
              <a:t>Cia</a:t>
            </a:r>
            <a:r>
              <a:rPr lang="es-PE" sz="2400" dirty="0"/>
              <a:t>. </a:t>
            </a:r>
            <a:endParaRPr lang="en-US" dirty="0"/>
          </a:p>
        </p:txBody>
      </p:sp>
    </p:spTree>
    <p:extLst>
      <p:ext uri="{BB962C8B-B14F-4D97-AF65-F5344CB8AC3E}">
        <p14:creationId xmlns:p14="http://schemas.microsoft.com/office/powerpoint/2010/main" val="9390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wipe(down)">
                                      <p:cBhvr>
                                        <p:cTn id="37" dur="500"/>
                                        <p:tgtEl>
                                          <p:spTgt spid="20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80232" y="1632125"/>
            <a:ext cx="11774200" cy="935334"/>
          </a:xfrm>
          <a:ln w="38100"/>
        </p:spPr>
        <p:style>
          <a:lnRef idx="2">
            <a:schemeClr val="accent1"/>
          </a:lnRef>
          <a:fillRef idx="1">
            <a:schemeClr val="lt1"/>
          </a:fillRef>
          <a:effectRef idx="0">
            <a:schemeClr val="accent1"/>
          </a:effectRef>
          <a:fontRef idx="minor">
            <a:schemeClr val="dk1"/>
          </a:fontRef>
        </p:style>
        <p:txBody>
          <a:bodyPr>
            <a:noAutofit/>
          </a:bodyPr>
          <a:lstStyle/>
          <a:p>
            <a:pPr algn="just">
              <a:buFont typeface="Wingdings" panose="05000000000000000000" pitchFamily="2" charset="2"/>
              <a:buChar char="Ø"/>
            </a:pPr>
            <a:r>
              <a:rPr lang="es-ES" sz="2000" dirty="0">
                <a:solidFill>
                  <a:schemeClr val="tx1"/>
                </a:solidFill>
              </a:rPr>
              <a:t>El </a:t>
            </a:r>
            <a:r>
              <a:rPr lang="es-ES" sz="2000" b="1" dirty="0">
                <a:solidFill>
                  <a:schemeClr val="tx1"/>
                </a:solidFill>
              </a:rPr>
              <a:t>Desastre del Aeropuerto de </a:t>
            </a:r>
            <a:r>
              <a:rPr lang="es-ES" sz="2000" b="1" dirty="0" err="1">
                <a:solidFill>
                  <a:schemeClr val="tx1"/>
                </a:solidFill>
              </a:rPr>
              <a:t>Linate</a:t>
            </a:r>
            <a:r>
              <a:rPr lang="es-ES" sz="2000" dirty="0">
                <a:solidFill>
                  <a:schemeClr val="tx1"/>
                </a:solidFill>
              </a:rPr>
              <a:t> ocurrió el 8 de octubre de 2001 en el </a:t>
            </a:r>
            <a:r>
              <a:rPr lang="es-ES" sz="2000" dirty="0">
                <a:solidFill>
                  <a:schemeClr val="tx1"/>
                </a:solidFill>
                <a:hlinkClick r:id="rId2" tooltip="Aeropuerto de Milán Linate"/>
              </a:rPr>
              <a:t>Aeropuerto de Milán </a:t>
            </a:r>
            <a:r>
              <a:rPr lang="es-ES" sz="2000" dirty="0" err="1">
                <a:solidFill>
                  <a:schemeClr val="tx1"/>
                </a:solidFill>
                <a:hlinkClick r:id="rId2" tooltip="Aeropuerto de Milán Linate"/>
              </a:rPr>
              <a:t>Linate</a:t>
            </a:r>
            <a:r>
              <a:rPr lang="es-ES" sz="2000" dirty="0">
                <a:solidFill>
                  <a:schemeClr val="tx1"/>
                </a:solidFill>
              </a:rPr>
              <a:t> en </a:t>
            </a:r>
            <a:r>
              <a:rPr lang="es-ES" sz="2000" dirty="0">
                <a:solidFill>
                  <a:schemeClr val="tx1"/>
                </a:solidFill>
                <a:hlinkClick r:id="rId3" tooltip="Milán"/>
              </a:rPr>
              <a:t>Milán</a:t>
            </a:r>
            <a:r>
              <a:rPr lang="es-ES" sz="2000" dirty="0">
                <a:solidFill>
                  <a:schemeClr val="tx1"/>
                </a:solidFill>
              </a:rPr>
              <a:t>, </a:t>
            </a:r>
            <a:r>
              <a:rPr lang="es-ES" sz="2000" dirty="0">
                <a:solidFill>
                  <a:schemeClr val="tx1"/>
                </a:solidFill>
                <a:hlinkClick r:id="rId4" tooltip="Italia"/>
              </a:rPr>
              <a:t>Italia</a:t>
            </a:r>
            <a:r>
              <a:rPr lang="es-ES" sz="2000" dirty="0">
                <a:solidFill>
                  <a:schemeClr val="tx1"/>
                </a:solidFill>
              </a:rPr>
              <a:t>, cuando el vuelo 686 de </a:t>
            </a:r>
            <a:r>
              <a:rPr lang="es-ES" sz="2000" dirty="0" err="1">
                <a:solidFill>
                  <a:schemeClr val="tx1"/>
                </a:solidFill>
                <a:hlinkClick r:id="rId5" tooltip="Scandinavian Airlines System"/>
              </a:rPr>
              <a:t>Scandinavian</a:t>
            </a:r>
            <a:r>
              <a:rPr lang="es-ES" sz="2000" dirty="0">
                <a:solidFill>
                  <a:schemeClr val="tx1"/>
                </a:solidFill>
                <a:hlinkClick r:id="rId5" tooltip="Scandinavian Airlines System"/>
              </a:rPr>
              <a:t> Airlines</a:t>
            </a:r>
            <a:r>
              <a:rPr lang="es-ES" sz="2000" dirty="0">
                <a:solidFill>
                  <a:schemeClr val="tx1"/>
                </a:solidFill>
              </a:rPr>
              <a:t>, un avión de línea </a:t>
            </a:r>
            <a:r>
              <a:rPr lang="es-ES" sz="2000" dirty="0">
                <a:solidFill>
                  <a:schemeClr val="tx1"/>
                </a:solidFill>
                <a:hlinkClick r:id="rId6" tooltip="McDonnell Douglas MD-80"/>
              </a:rPr>
              <a:t>McDonnell Douglas MD-87</a:t>
            </a:r>
            <a:r>
              <a:rPr lang="es-ES" sz="2000" dirty="0">
                <a:solidFill>
                  <a:schemeClr val="tx1"/>
                </a:solidFill>
              </a:rPr>
              <a:t> con 110 personas con destino </a:t>
            </a:r>
            <a:r>
              <a:rPr lang="es-ES" sz="2000" dirty="0">
                <a:solidFill>
                  <a:schemeClr val="tx1"/>
                </a:solidFill>
                <a:hlinkClick r:id="rId7" tooltip="Copenhague"/>
              </a:rPr>
              <a:t>Copenhague</a:t>
            </a:r>
            <a:r>
              <a:rPr lang="es-ES" sz="2000" dirty="0">
                <a:solidFill>
                  <a:schemeClr val="tx1"/>
                </a:solidFill>
              </a:rPr>
              <a:t>.</a:t>
            </a:r>
            <a:endParaRPr lang="es-PE" sz="2000" dirty="0">
              <a:solidFill>
                <a:schemeClr val="tx1"/>
              </a:solidFill>
            </a:endParaRPr>
          </a:p>
        </p:txBody>
      </p:sp>
      <p:sp>
        <p:nvSpPr>
          <p:cNvPr id="3" name="Título 2"/>
          <p:cNvSpPr>
            <a:spLocks noGrp="1"/>
          </p:cNvSpPr>
          <p:nvPr>
            <p:ph type="title"/>
          </p:nvPr>
        </p:nvSpPr>
        <p:spPr>
          <a:xfrm>
            <a:off x="204187" y="380573"/>
            <a:ext cx="11398928" cy="800026"/>
          </a:xfrm>
        </p:spPr>
        <p:txBody>
          <a:bodyPr/>
          <a:lstStyle/>
          <a:p>
            <a:pPr algn="ctr"/>
            <a:r>
              <a:rPr lang="es-PE" dirty="0"/>
              <a:t>INTRODUCCION</a:t>
            </a:r>
          </a:p>
        </p:txBody>
      </p:sp>
      <p:sp>
        <p:nvSpPr>
          <p:cNvPr id="5" name="Título 2"/>
          <p:cNvSpPr txBox="1">
            <a:spLocks/>
          </p:cNvSpPr>
          <p:nvPr/>
        </p:nvSpPr>
        <p:spPr>
          <a:xfrm>
            <a:off x="180232" y="952082"/>
            <a:ext cx="3793047" cy="5505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s-PE" sz="2800" dirty="0"/>
              <a:t>Accidentes precursores</a:t>
            </a:r>
          </a:p>
        </p:txBody>
      </p:sp>
      <p:sp>
        <p:nvSpPr>
          <p:cNvPr id="4" name="Rectángulo 3"/>
          <p:cNvSpPr/>
          <p:nvPr/>
        </p:nvSpPr>
        <p:spPr>
          <a:xfrm>
            <a:off x="204187" y="2696954"/>
            <a:ext cx="6096000" cy="175432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r>
              <a:rPr lang="es-ES" dirty="0">
                <a:solidFill>
                  <a:srgbClr val="222222"/>
                </a:solidFill>
                <a:latin typeface="Arial" panose="020B0604020202020204" pitchFamily="34" charset="0"/>
              </a:rPr>
              <a:t>Colisionó durante el despegue con un reactor ejecutivo </a:t>
            </a:r>
            <a:r>
              <a:rPr lang="es-ES" dirty="0" err="1">
                <a:solidFill>
                  <a:srgbClr val="0B0080"/>
                </a:solidFill>
                <a:latin typeface="Arial" panose="020B0604020202020204" pitchFamily="34" charset="0"/>
                <a:hlinkClick r:id="rId8" tooltip="Cessna Citation"/>
              </a:rPr>
              <a:t>Cessna</a:t>
            </a:r>
            <a:r>
              <a:rPr lang="es-ES" dirty="0">
                <a:solidFill>
                  <a:srgbClr val="0B0080"/>
                </a:solidFill>
                <a:latin typeface="Arial" panose="020B0604020202020204" pitchFamily="34" charset="0"/>
                <a:hlinkClick r:id="rId8" tooltip="Cessna Citation"/>
              </a:rPr>
              <a:t> </a:t>
            </a:r>
            <a:r>
              <a:rPr lang="es-ES" dirty="0" err="1">
                <a:solidFill>
                  <a:srgbClr val="0B0080"/>
                </a:solidFill>
                <a:latin typeface="Arial" panose="020B0604020202020204" pitchFamily="34" charset="0"/>
                <a:hlinkClick r:id="rId8" tooltip="Cessna Citation"/>
              </a:rPr>
              <a:t>Citation</a:t>
            </a:r>
            <a:r>
              <a:rPr lang="es-ES" dirty="0">
                <a:solidFill>
                  <a:srgbClr val="0B0080"/>
                </a:solidFill>
                <a:latin typeface="Arial" panose="020B0604020202020204" pitchFamily="34" charset="0"/>
                <a:hlinkClick r:id="rId8" tooltip="Cessna Citation"/>
              </a:rPr>
              <a:t> II</a:t>
            </a:r>
            <a:r>
              <a:rPr lang="es-ES" dirty="0">
                <a:solidFill>
                  <a:srgbClr val="222222"/>
                </a:solidFill>
                <a:latin typeface="Arial" panose="020B0604020202020204" pitchFamily="34" charset="0"/>
              </a:rPr>
              <a:t> con cuatro personas hacia </a:t>
            </a:r>
            <a:r>
              <a:rPr lang="es-ES" dirty="0">
                <a:solidFill>
                  <a:srgbClr val="0B0080"/>
                </a:solidFill>
                <a:latin typeface="Arial" panose="020B0604020202020204" pitchFamily="34" charset="0"/>
                <a:hlinkClick r:id="rId9" tooltip="París"/>
              </a:rPr>
              <a:t>París</a:t>
            </a:r>
            <a:r>
              <a:rPr lang="es-ES" dirty="0">
                <a:solidFill>
                  <a:srgbClr val="222222"/>
                </a:solidFill>
                <a:latin typeface="Arial" panose="020B0604020202020204" pitchFamily="34" charset="0"/>
              </a:rPr>
              <a:t>, </a:t>
            </a:r>
            <a:r>
              <a:rPr lang="es-ES" dirty="0">
                <a:solidFill>
                  <a:srgbClr val="0B0080"/>
                </a:solidFill>
                <a:latin typeface="Arial" panose="020B0604020202020204" pitchFamily="34" charset="0"/>
                <a:hlinkClick r:id="rId10" tooltip="Francia"/>
              </a:rPr>
              <a:t>Francia</a:t>
            </a:r>
            <a:r>
              <a:rPr lang="es-ES" dirty="0">
                <a:solidFill>
                  <a:srgbClr val="222222"/>
                </a:solidFill>
                <a:latin typeface="Arial" panose="020B0604020202020204" pitchFamily="34" charset="0"/>
              </a:rPr>
              <a:t>. Las 114 personas que viajaban a bordo de ambos aviones murieron, así como cuatro personas más en tierra y otras cuatro resultaron heridas en tierra.</a:t>
            </a:r>
            <a:endParaRPr lang="en-US" dirty="0"/>
          </a:p>
        </p:txBody>
      </p:sp>
      <p:pic>
        <p:nvPicPr>
          <p:cNvPr id="6146" name="Picture 2" descr="https://upload.wikimedia.org/wikipedia/commons/thumb/8/8c/SAS_MD-87.jpg/250px-SAS_MD-8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0934" y="2860244"/>
            <a:ext cx="2943498" cy="17543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thumb/2/2e/Citation2_NOAA_CE-550.jpg/250px-Citation2_NOAA_CE-55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958" y="2860244"/>
            <a:ext cx="2381250" cy="1754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80232" y="4569960"/>
            <a:ext cx="11774200"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2000" b="1" dirty="0">
                <a:solidFill>
                  <a:srgbClr val="222222"/>
                </a:solidFill>
                <a:latin typeface="Arial" panose="020B0604020202020204" pitchFamily="34" charset="0"/>
              </a:rPr>
              <a:t>La investigación judicial tomo control de las evidencias </a:t>
            </a:r>
            <a:r>
              <a:rPr lang="es-ES" sz="2000" dirty="0">
                <a:solidFill>
                  <a:srgbClr val="222222"/>
                </a:solidFill>
                <a:latin typeface="Arial" panose="020B0604020202020204" pitchFamily="34" charset="0"/>
              </a:rPr>
              <a:t>y no permitió a la investigación técnica acceder a ellas y eso demoro en la investigación a fin de dar recomendaciones de seguridad para evitar un accidente similar. Un juzgado de Milán encontró culpables del desastre a cuatro personas. </a:t>
            </a:r>
            <a:r>
              <a:rPr lang="es-ES" sz="2000" b="1" dirty="0">
                <a:solidFill>
                  <a:srgbClr val="222222"/>
                </a:solidFill>
                <a:latin typeface="Arial" panose="020B0604020202020204" pitchFamily="34" charset="0"/>
              </a:rPr>
              <a:t>El director del aeropuerto </a:t>
            </a:r>
            <a:r>
              <a:rPr lang="es-ES" sz="2000" dirty="0" err="1">
                <a:solidFill>
                  <a:srgbClr val="222222"/>
                </a:solidFill>
                <a:latin typeface="Arial" panose="020B0604020202020204" pitchFamily="34" charset="0"/>
              </a:rPr>
              <a:t>Vincenzo</a:t>
            </a:r>
            <a:r>
              <a:rPr lang="es-ES" sz="2000" dirty="0">
                <a:solidFill>
                  <a:srgbClr val="222222"/>
                </a:solidFill>
                <a:latin typeface="Arial" panose="020B0604020202020204" pitchFamily="34" charset="0"/>
              </a:rPr>
              <a:t> Fusco y el </a:t>
            </a:r>
            <a:r>
              <a:rPr lang="es-ES" sz="2000" b="1" dirty="0">
                <a:solidFill>
                  <a:srgbClr val="222222"/>
                </a:solidFill>
                <a:latin typeface="Arial" panose="020B0604020202020204" pitchFamily="34" charset="0"/>
              </a:rPr>
              <a:t>controlador de tráfico aéreo </a:t>
            </a:r>
            <a:r>
              <a:rPr lang="es-ES" sz="2000" dirty="0">
                <a:solidFill>
                  <a:srgbClr val="222222"/>
                </a:solidFill>
                <a:latin typeface="Arial" panose="020B0604020202020204" pitchFamily="34" charset="0"/>
              </a:rPr>
              <a:t>Paolo </a:t>
            </a:r>
            <a:r>
              <a:rPr lang="es-ES" sz="2000" dirty="0" err="1">
                <a:solidFill>
                  <a:srgbClr val="222222"/>
                </a:solidFill>
                <a:latin typeface="Arial" panose="020B0604020202020204" pitchFamily="34" charset="0"/>
              </a:rPr>
              <a:t>Zacchetti</a:t>
            </a:r>
            <a:r>
              <a:rPr lang="es-ES" sz="2000" dirty="0">
                <a:solidFill>
                  <a:srgbClr val="222222"/>
                </a:solidFill>
                <a:latin typeface="Arial" panose="020B0604020202020204" pitchFamily="34" charset="0"/>
              </a:rPr>
              <a:t> fueron sentenciados a ocho años de prisión; y con penas de seis años y medio al antiguo </a:t>
            </a:r>
            <a:r>
              <a:rPr lang="es-ES" sz="2000" b="1" dirty="0">
                <a:solidFill>
                  <a:srgbClr val="222222"/>
                </a:solidFill>
                <a:latin typeface="Arial" panose="020B0604020202020204" pitchFamily="34" charset="0"/>
              </a:rPr>
              <a:t>director de controladores del tráfico aé</a:t>
            </a:r>
            <a:r>
              <a:rPr lang="es-ES" sz="2000" dirty="0">
                <a:solidFill>
                  <a:srgbClr val="222222"/>
                </a:solidFill>
                <a:latin typeface="Arial" panose="020B0604020202020204" pitchFamily="34" charset="0"/>
              </a:rPr>
              <a:t>reo Sandro </a:t>
            </a:r>
            <a:r>
              <a:rPr lang="es-ES" sz="2000" dirty="0" err="1">
                <a:solidFill>
                  <a:srgbClr val="222222"/>
                </a:solidFill>
                <a:latin typeface="Arial" panose="020B0604020202020204" pitchFamily="34" charset="0"/>
              </a:rPr>
              <a:t>Gualano</a:t>
            </a:r>
            <a:r>
              <a:rPr lang="es-ES" sz="2000" dirty="0">
                <a:solidFill>
                  <a:srgbClr val="222222"/>
                </a:solidFill>
                <a:latin typeface="Arial" panose="020B0604020202020204" pitchFamily="34" charset="0"/>
              </a:rPr>
              <a:t>, y a Francesco Federico, </a:t>
            </a:r>
            <a:r>
              <a:rPr lang="es-ES" sz="2000" b="1" dirty="0">
                <a:solidFill>
                  <a:srgbClr val="222222"/>
                </a:solidFill>
                <a:latin typeface="Arial" panose="020B0604020202020204" pitchFamily="34" charset="0"/>
              </a:rPr>
              <a:t>antiguo director del aeropuerto</a:t>
            </a:r>
            <a:r>
              <a:rPr lang="es-ES" sz="2000" dirty="0">
                <a:solidFill>
                  <a:srgbClr val="222222"/>
                </a:solidFill>
                <a:latin typeface="Arial" panose="020B0604020202020204" pitchFamily="34" charset="0"/>
              </a:rPr>
              <a:t>.</a:t>
            </a:r>
            <a:endParaRPr lang="en-US" sz="2000" dirty="0"/>
          </a:p>
        </p:txBody>
      </p:sp>
    </p:spTree>
    <p:extLst>
      <p:ext uri="{BB962C8B-B14F-4D97-AF65-F5344CB8AC3E}">
        <p14:creationId xmlns:p14="http://schemas.microsoft.com/office/powerpoint/2010/main" val="20737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wipe(down)">
                                      <p:cBhvr>
                                        <p:cTn id="27" dur="500"/>
                                        <p:tgtEl>
                                          <p:spTgt spid="61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Effect transition="in" filter="wipe(down)">
                                      <p:cBhvr>
                                        <p:cTn id="32" dur="500"/>
                                        <p:tgtEl>
                                          <p:spTgt spid="61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04187" y="380573"/>
            <a:ext cx="11398928" cy="800026"/>
          </a:xfrm>
        </p:spPr>
        <p:txBody>
          <a:bodyPr/>
          <a:lstStyle/>
          <a:p>
            <a:pPr algn="ctr"/>
            <a:r>
              <a:rPr lang="es-PE" dirty="0"/>
              <a:t>INTRODUCCION</a:t>
            </a:r>
          </a:p>
        </p:txBody>
      </p:sp>
      <p:sp>
        <p:nvSpPr>
          <p:cNvPr id="5" name="Título 2"/>
          <p:cNvSpPr txBox="1">
            <a:spLocks/>
          </p:cNvSpPr>
          <p:nvPr/>
        </p:nvSpPr>
        <p:spPr>
          <a:xfrm>
            <a:off x="101854" y="1030459"/>
            <a:ext cx="3793047" cy="5505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s-PE" sz="2800" dirty="0"/>
              <a:t>Accidentes precursores</a:t>
            </a:r>
          </a:p>
        </p:txBody>
      </p:sp>
      <p:pic>
        <p:nvPicPr>
          <p:cNvPr id="7170" name="Picture 2" descr="39bb - Crossair Saab 340B; HB-AKK@ZRH;09.09.1998 (82961426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53" y="1680754"/>
            <a:ext cx="3793047" cy="253375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3997233" y="1027717"/>
            <a:ext cx="8194767" cy="2800767"/>
          </a:xfrm>
          <a:prstGeom prst="rect">
            <a:avLst/>
          </a:prstGeom>
        </p:spPr>
        <p:txBody>
          <a:bodyPr wrap="square">
            <a:spAutoFit/>
          </a:bodyPr>
          <a:lstStyle/>
          <a:p>
            <a:pPr algn="just"/>
            <a:r>
              <a:rPr lang="es-ES" sz="1600" dirty="0">
                <a:solidFill>
                  <a:srgbClr val="222222"/>
                </a:solidFill>
                <a:latin typeface="Arial" panose="020B0604020202020204" pitchFamily="34" charset="0"/>
              </a:rPr>
              <a:t>El informe oficial en el desastre encontró que el accidente se debió a una pérdida de control resultante de múltiples fallos humanos. Una teoría alternativa se ha desarrollado que sugiere que un teléfono móvil hiciera interferencia y diera una lectura errónea del </a:t>
            </a:r>
            <a:r>
              <a:rPr lang="es-ES" sz="1600" b="1" dirty="0">
                <a:latin typeface="Arial" panose="020B0604020202020204" pitchFamily="34" charset="0"/>
                <a:hlinkClick r:id="rId3" tooltip="Indicador de actitud"/>
              </a:rPr>
              <a:t>horizonte artificial</a:t>
            </a:r>
            <a:r>
              <a:rPr lang="es-ES" sz="1600" dirty="0">
                <a:solidFill>
                  <a:srgbClr val="222222"/>
                </a:solidFill>
                <a:latin typeface="Arial" panose="020B0604020202020204" pitchFamily="34" charset="0"/>
              </a:rPr>
              <a:t> , ya que en la grabadora de voz de cabina se oía un zumbido. Pero esta posible causa se descartó en la propia investigación del accidente. Y concluyeron que fue un error del capitán por girar a la derecha pensando que giraba a la izquierda por su equivocación con el horizonte artificial. Ya que era ruso y los aviones rusos tenían otro tipo de horizonte artificial fácilmente confundible con el de los aviones occidentales, </a:t>
            </a:r>
            <a:r>
              <a:rPr lang="es-ES" sz="1600" b="1" dirty="0">
                <a:solidFill>
                  <a:srgbClr val="222222"/>
                </a:solidFill>
                <a:highlight>
                  <a:srgbClr val="FFFF00"/>
                </a:highlight>
                <a:latin typeface="Arial" panose="020B0604020202020204" pitchFamily="34" charset="0"/>
              </a:rPr>
              <a:t>la empresa sabia que el Piloto no cumplía las competencias requeridas sin embargo lo seguía programando para volar, sin ningún tipo de entrenamiento y sin ninguna medida mitigadora</a:t>
            </a:r>
            <a:r>
              <a:rPr lang="es-ES" sz="1600" dirty="0">
                <a:solidFill>
                  <a:srgbClr val="222222"/>
                </a:solidFill>
                <a:latin typeface="Arial" panose="020B0604020202020204" pitchFamily="34" charset="0"/>
              </a:rPr>
              <a:t>.</a:t>
            </a:r>
            <a:endParaRPr lang="en-US" sz="1600" dirty="0"/>
          </a:p>
        </p:txBody>
      </p:sp>
      <p:sp>
        <p:nvSpPr>
          <p:cNvPr id="9" name="Rectángulo 8"/>
          <p:cNvSpPr/>
          <p:nvPr/>
        </p:nvSpPr>
        <p:spPr>
          <a:xfrm>
            <a:off x="204187" y="4397057"/>
            <a:ext cx="8303087" cy="1200329"/>
          </a:xfrm>
          <a:prstGeom prst="rect">
            <a:avLst/>
          </a:prstGeom>
        </p:spPr>
        <p:txBody>
          <a:bodyPr wrap="square">
            <a:spAutoFit/>
          </a:bodyPr>
          <a:lstStyle/>
          <a:p>
            <a:pPr algn="just"/>
            <a:r>
              <a:rPr lang="es-ES" dirty="0">
                <a:solidFill>
                  <a:srgbClr val="222222"/>
                </a:solidFill>
                <a:latin typeface="Arial" panose="020B0604020202020204" pitchFamily="34" charset="0"/>
              </a:rPr>
              <a:t>Un examen del cuerpo del piloto Pavel </a:t>
            </a:r>
            <a:r>
              <a:rPr lang="es-ES" dirty="0" err="1">
                <a:solidFill>
                  <a:srgbClr val="222222"/>
                </a:solidFill>
                <a:latin typeface="Arial" panose="020B0604020202020204" pitchFamily="34" charset="0"/>
              </a:rPr>
              <a:t>Gruzin</a:t>
            </a:r>
            <a:r>
              <a:rPr lang="es-ES" dirty="0">
                <a:solidFill>
                  <a:srgbClr val="222222"/>
                </a:solidFill>
                <a:latin typeface="Arial" panose="020B0604020202020204" pitchFamily="34" charset="0"/>
              </a:rPr>
              <a:t> reveló rastros del tranquilizante </a:t>
            </a:r>
            <a:r>
              <a:rPr lang="es-ES" dirty="0" err="1">
                <a:solidFill>
                  <a:srgbClr val="A55858"/>
                </a:solidFill>
                <a:latin typeface="Arial" panose="020B0604020202020204" pitchFamily="34" charset="0"/>
                <a:hlinkClick r:id="rId4" tooltip="Phenazepam (aún no redactado)"/>
              </a:rPr>
              <a:t>Phenazepam</a:t>
            </a:r>
            <a:r>
              <a:rPr lang="es-ES" dirty="0">
                <a:solidFill>
                  <a:srgbClr val="222222"/>
                </a:solidFill>
                <a:latin typeface="Arial" panose="020B0604020202020204" pitchFamily="34" charset="0"/>
              </a:rPr>
              <a:t> en su tejido muscular.​ Los examinadores también encontraron un paquete abierto de la droga de fabricación rusa en el equipaje perteneciente al Piloto.</a:t>
            </a:r>
            <a:endParaRPr lang="en-US" dirty="0"/>
          </a:p>
        </p:txBody>
      </p:sp>
      <p:sp>
        <p:nvSpPr>
          <p:cNvPr id="10" name="CuadroTexto 9"/>
          <p:cNvSpPr txBox="1"/>
          <p:nvPr/>
        </p:nvSpPr>
        <p:spPr>
          <a:xfrm>
            <a:off x="356819" y="5965518"/>
            <a:ext cx="110936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PE" dirty="0"/>
              <a:t>06 directivos fueron juzgados por la justicia civil penal mas no por la técnica y  fueron acusados a pagar una multa de 800,000 dólares americanos.</a:t>
            </a:r>
            <a:endParaRPr lang="en-US" dirty="0"/>
          </a:p>
        </p:txBody>
      </p:sp>
      <p:pic>
        <p:nvPicPr>
          <p:cNvPr id="7172" name="Picture 4" descr="Resultado de imagen para accidente de crossair en zuri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7274" y="3770714"/>
            <a:ext cx="3684726" cy="219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2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wipe(down)">
                                      <p:cBhvr>
                                        <p:cTn id="22" dur="500"/>
                                        <p:tgtEl>
                                          <p:spTgt spid="71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accidente uberl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28" y="1480204"/>
            <a:ext cx="4967754" cy="2895492"/>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2"/>
          <p:cNvSpPr txBox="1">
            <a:spLocks/>
          </p:cNvSpPr>
          <p:nvPr/>
        </p:nvSpPr>
        <p:spPr>
          <a:xfrm>
            <a:off x="142128" y="842200"/>
            <a:ext cx="3793047" cy="5505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s-PE" sz="2800" dirty="0"/>
              <a:t>Accidentes precursores</a:t>
            </a:r>
          </a:p>
        </p:txBody>
      </p:sp>
      <p:pic>
        <p:nvPicPr>
          <p:cNvPr id="8196" name="Picture 4" descr="Resultado de imagen para accidente uberl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540" y="543391"/>
            <a:ext cx="6917578" cy="238455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117540" y="2952976"/>
            <a:ext cx="6823447" cy="1938992"/>
          </a:xfrm>
          <a:prstGeom prst="rect">
            <a:avLst/>
          </a:prstGeom>
        </p:spPr>
        <p:txBody>
          <a:bodyPr wrap="square">
            <a:spAutoFit/>
          </a:bodyPr>
          <a:lstStyle/>
          <a:p>
            <a:pPr algn="just"/>
            <a:r>
              <a:rPr lang="es-ES" sz="2000" dirty="0">
                <a:solidFill>
                  <a:srgbClr val="222222"/>
                </a:solidFill>
                <a:latin typeface="Arial" panose="020B0604020202020204" pitchFamily="34" charset="0"/>
              </a:rPr>
              <a:t>De acuerdo con la investigación llevada por la </a:t>
            </a:r>
            <a:r>
              <a:rPr lang="es-ES" sz="2000" u="sng" dirty="0">
                <a:solidFill>
                  <a:srgbClr val="0B0080"/>
                </a:solidFill>
                <a:latin typeface="Arial" panose="020B0604020202020204" pitchFamily="34" charset="0"/>
              </a:rPr>
              <a:t>entidad de Justicia en</a:t>
            </a:r>
            <a:r>
              <a:rPr lang="es-ES" sz="2000" dirty="0">
                <a:solidFill>
                  <a:srgbClr val="222222"/>
                </a:solidFill>
                <a:latin typeface="Arial" panose="020B0604020202020204" pitchFamily="34" charset="0"/>
              </a:rPr>
              <a:t> de Alemania, el accidente se produjo por sobrecarga de trabajo del controlador aéreo de </a:t>
            </a:r>
            <a:r>
              <a:rPr lang="es-ES" sz="2000" dirty="0" err="1">
                <a:solidFill>
                  <a:srgbClr val="222222"/>
                </a:solidFill>
                <a:latin typeface="Arial" panose="020B0604020202020204" pitchFamily="34" charset="0"/>
              </a:rPr>
              <a:t>Skyguide</a:t>
            </a:r>
            <a:r>
              <a:rPr lang="es-ES" sz="2000" dirty="0">
                <a:solidFill>
                  <a:srgbClr val="222222"/>
                </a:solidFill>
                <a:latin typeface="Arial" panose="020B0604020202020204" pitchFamily="34" charset="0"/>
              </a:rPr>
              <a:t>, las instrucciones contradictorias entre el controlador y el TCAS equipado en los aviones, lo que produjo la confusión en la tripulación del vuelo de </a:t>
            </a:r>
            <a:r>
              <a:rPr lang="es-ES" sz="2000" dirty="0" err="1">
                <a:solidFill>
                  <a:srgbClr val="222222"/>
                </a:solidFill>
                <a:latin typeface="Arial" panose="020B0604020202020204" pitchFamily="34" charset="0"/>
              </a:rPr>
              <a:t>Bashkirian</a:t>
            </a:r>
            <a:r>
              <a:rPr lang="es-ES" sz="2000" dirty="0">
                <a:solidFill>
                  <a:srgbClr val="222222"/>
                </a:solidFill>
                <a:latin typeface="Arial" panose="020B0604020202020204" pitchFamily="34" charset="0"/>
              </a:rPr>
              <a:t> Airlines.</a:t>
            </a:r>
            <a:endParaRPr lang="en-US" sz="2000" dirty="0"/>
          </a:p>
        </p:txBody>
      </p:sp>
      <p:sp>
        <p:nvSpPr>
          <p:cNvPr id="6" name="CuadroTexto 5"/>
          <p:cNvSpPr txBox="1"/>
          <p:nvPr/>
        </p:nvSpPr>
        <p:spPr>
          <a:xfrm>
            <a:off x="309282" y="4916994"/>
            <a:ext cx="8559587" cy="369332"/>
          </a:xfrm>
          <a:prstGeom prst="rect">
            <a:avLst/>
          </a:prstGeom>
          <a:noFill/>
        </p:spPr>
        <p:txBody>
          <a:bodyPr wrap="none" rtlCol="0">
            <a:spAutoFit/>
          </a:bodyPr>
          <a:lstStyle/>
          <a:p>
            <a:r>
              <a:rPr lang="es-PE" dirty="0"/>
              <a:t>Fallo sistémico, no se puede acusar a una sola causa, fue una consecución de errores</a:t>
            </a:r>
            <a:endParaRPr lang="en-US" dirty="0"/>
          </a:p>
        </p:txBody>
      </p:sp>
      <p:sp>
        <p:nvSpPr>
          <p:cNvPr id="7" name="CuadroTexto 6"/>
          <p:cNvSpPr txBox="1"/>
          <p:nvPr/>
        </p:nvSpPr>
        <p:spPr>
          <a:xfrm>
            <a:off x="309282" y="5499130"/>
            <a:ext cx="1136276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PE" dirty="0"/>
              <a:t>Se establecieron 71 cargos de homicidio negligente a directivos de la empresa SKYGUIDE, empresa privada que gestionada el transito del espacio aéreo de Suiza, fueron sentenciado a 03 directivos de la empresa SKYGUIDE con distintas penas.</a:t>
            </a:r>
            <a:endParaRPr lang="en-US" dirty="0"/>
          </a:p>
        </p:txBody>
      </p:sp>
    </p:spTree>
    <p:extLst>
      <p:ext uri="{BB962C8B-B14F-4D97-AF65-F5344CB8AC3E}">
        <p14:creationId xmlns:p14="http://schemas.microsoft.com/office/powerpoint/2010/main" val="78494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wipe(down)">
                                      <p:cBhvr>
                                        <p:cTn id="27" dur="500"/>
                                        <p:tgtEl>
                                          <p:spTgt spid="819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142128" y="842200"/>
            <a:ext cx="3793047" cy="5505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s-PE" sz="2800" dirty="0"/>
              <a:t>Accidentes precursores</a:t>
            </a:r>
          </a:p>
        </p:txBody>
      </p:sp>
      <p:pic>
        <p:nvPicPr>
          <p:cNvPr id="9218" name="Picture 2" descr="Resultado de imagen para atr 42 tuninter"/>
          <p:cNvPicPr>
            <a:picLocks noChangeAspect="1" noChangeArrowheads="1"/>
          </p:cNvPicPr>
          <p:nvPr/>
        </p:nvPicPr>
        <p:blipFill rotWithShape="1">
          <a:blip r:embed="rId2">
            <a:extLst>
              <a:ext uri="{28A0092B-C50C-407E-A947-70E740481C1C}">
                <a14:useLocalDpi xmlns:a14="http://schemas.microsoft.com/office/drawing/2010/main" val="0"/>
              </a:ext>
            </a:extLst>
          </a:blip>
          <a:srcRect l="6974" t="6463" r="10205" b="31061"/>
          <a:stretch/>
        </p:blipFill>
        <p:spPr bwMode="auto">
          <a:xfrm>
            <a:off x="7741798" y="1129207"/>
            <a:ext cx="4450202" cy="188831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31537" y="1901520"/>
            <a:ext cx="7473518" cy="923330"/>
          </a:xfrm>
          <a:prstGeom prst="rect">
            <a:avLst/>
          </a:prstGeom>
        </p:spPr>
        <p:txBody>
          <a:bodyPr wrap="square">
            <a:spAutoFit/>
          </a:bodyPr>
          <a:lstStyle/>
          <a:p>
            <a:pPr algn="just"/>
            <a:r>
              <a:rPr lang="es-ES" dirty="0">
                <a:solidFill>
                  <a:srgbClr val="222222"/>
                </a:solidFill>
                <a:latin typeface="Arial" panose="020B0604020202020204" pitchFamily="34" charset="0"/>
              </a:rPr>
              <a:t>El accidente se produjo debido al agotamiento del combustible del motor a causa de la instalación de indicadores de cantidad de combustible para el ATR 42, en el ATR 72 que es más largo</a:t>
            </a:r>
            <a:endParaRPr lang="en-US" dirty="0"/>
          </a:p>
        </p:txBody>
      </p:sp>
      <p:sp>
        <p:nvSpPr>
          <p:cNvPr id="6" name="Rectángulo 5"/>
          <p:cNvSpPr/>
          <p:nvPr/>
        </p:nvSpPr>
        <p:spPr>
          <a:xfrm>
            <a:off x="142128" y="3323824"/>
            <a:ext cx="7452336" cy="2031325"/>
          </a:xfrm>
          <a:prstGeom prst="rect">
            <a:avLst/>
          </a:prstGeom>
        </p:spPr>
        <p:txBody>
          <a:bodyPr wrap="square">
            <a:spAutoFit/>
          </a:bodyPr>
          <a:lstStyle/>
          <a:p>
            <a:pPr algn="just"/>
            <a:r>
              <a:rPr lang="es-ES" dirty="0">
                <a:solidFill>
                  <a:srgbClr val="222222"/>
                </a:solidFill>
                <a:latin typeface="Arial" panose="020B0604020202020204" pitchFamily="34" charset="0"/>
              </a:rPr>
              <a:t>La investigación examinó como se pudo producir la incorrecta colocación del FQI en el avión. El informe final en las notas finales informó que el día previo al incidente, el Capitán (que era el mismo que operaba el vuelo 1153) se mostró preocupado de que el FQI del avión no funcionaba correctamente y notificó el problema. Esa tarde, el FQI fue reemplazado, pero con un FQI que estaba fabricado para el </a:t>
            </a:r>
            <a:r>
              <a:rPr lang="es-ES" dirty="0">
                <a:solidFill>
                  <a:srgbClr val="0B0080"/>
                </a:solidFill>
                <a:latin typeface="Arial" panose="020B0604020202020204" pitchFamily="34" charset="0"/>
                <a:hlinkClick r:id="rId3" tooltip="ATR 42"/>
              </a:rPr>
              <a:t>ATR 42</a:t>
            </a:r>
            <a:r>
              <a:rPr lang="es-ES" dirty="0">
                <a:solidFill>
                  <a:srgbClr val="222222"/>
                </a:solidFill>
                <a:latin typeface="Arial" panose="020B0604020202020204" pitchFamily="34" charset="0"/>
              </a:rPr>
              <a:t>, un modelo diferente de avión.</a:t>
            </a:r>
            <a:endParaRPr lang="en-US" dirty="0"/>
          </a:p>
        </p:txBody>
      </p:sp>
      <p:sp>
        <p:nvSpPr>
          <p:cNvPr id="8" name="Rectángulo 7"/>
          <p:cNvSpPr/>
          <p:nvPr/>
        </p:nvSpPr>
        <p:spPr>
          <a:xfrm>
            <a:off x="304799" y="5854123"/>
            <a:ext cx="1103376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dirty="0">
                <a:solidFill>
                  <a:srgbClr val="222222"/>
                </a:solidFill>
                <a:latin typeface="Arial" panose="020B0604020202020204" pitchFamily="34" charset="0"/>
              </a:rPr>
              <a:t> Un juzgado italiano condenó al piloto, </a:t>
            </a:r>
            <a:r>
              <a:rPr lang="es-ES" dirty="0" err="1">
                <a:solidFill>
                  <a:srgbClr val="222222"/>
                </a:solidFill>
                <a:latin typeface="Arial" panose="020B0604020202020204" pitchFamily="34" charset="0"/>
              </a:rPr>
              <a:t>Chafik</a:t>
            </a:r>
            <a:r>
              <a:rPr lang="es-ES" dirty="0">
                <a:solidFill>
                  <a:srgbClr val="222222"/>
                </a:solidFill>
                <a:latin typeface="Arial" panose="020B0604020202020204" pitchFamily="34" charset="0"/>
              </a:rPr>
              <a:t> </a:t>
            </a:r>
            <a:r>
              <a:rPr lang="es-ES" dirty="0" err="1">
                <a:solidFill>
                  <a:srgbClr val="222222"/>
                </a:solidFill>
                <a:latin typeface="Arial" panose="020B0604020202020204" pitchFamily="34" charset="0"/>
              </a:rPr>
              <a:t>Garbi</a:t>
            </a:r>
            <a:r>
              <a:rPr lang="es-ES" dirty="0">
                <a:solidFill>
                  <a:srgbClr val="222222"/>
                </a:solidFill>
                <a:latin typeface="Arial" panose="020B0604020202020204" pitchFamily="34" charset="0"/>
              </a:rPr>
              <a:t>, a diez años de prisión por homicidio,  Otros seis, incluyendo el copiloto así como el Director de Operaciones de </a:t>
            </a:r>
            <a:r>
              <a:rPr lang="es-ES" dirty="0" err="1">
                <a:solidFill>
                  <a:srgbClr val="222222"/>
                </a:solidFill>
                <a:latin typeface="Arial" panose="020B0604020202020204" pitchFamily="34" charset="0"/>
              </a:rPr>
              <a:t>Tuninter</a:t>
            </a:r>
            <a:r>
              <a:rPr lang="es-ES" dirty="0">
                <a:solidFill>
                  <a:srgbClr val="222222"/>
                </a:solidFill>
                <a:latin typeface="Arial" panose="020B0604020202020204" pitchFamily="34" charset="0"/>
              </a:rPr>
              <a:t> Airlines, fueron encarcelados por entre ocho y diez años.</a:t>
            </a:r>
            <a:endParaRPr lang="en-US" dirty="0"/>
          </a:p>
        </p:txBody>
      </p:sp>
      <p:pic>
        <p:nvPicPr>
          <p:cNvPr id="9222" name="Picture 6" descr="Resultado de imagen para atr 72 tuni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969" y="3316702"/>
            <a:ext cx="44767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animEffect transition="in" filter="wipe(down)">
                                      <p:cBhvr>
                                        <p:cTn id="27" dur="500"/>
                                        <p:tgtEl>
                                          <p:spTgt spid="92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142128" y="842200"/>
            <a:ext cx="3793047" cy="5505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s-PE" sz="2800" dirty="0"/>
              <a:t>Accidentes precursores</a:t>
            </a:r>
          </a:p>
        </p:txBody>
      </p:sp>
      <p:pic>
        <p:nvPicPr>
          <p:cNvPr id="10242" name="Picture 2" descr="Spanair - McDonnell Douglas MD-82 (DC-9-82).jpg"/>
          <p:cNvPicPr>
            <a:picLocks noChangeAspect="1" noChangeArrowheads="1"/>
          </p:cNvPicPr>
          <p:nvPr/>
        </p:nvPicPr>
        <p:blipFill rotWithShape="1">
          <a:blip r:embed="rId2">
            <a:extLst>
              <a:ext uri="{28A0092B-C50C-407E-A947-70E740481C1C}">
                <a14:useLocalDpi xmlns:a14="http://schemas.microsoft.com/office/drawing/2010/main" val="0"/>
              </a:ext>
            </a:extLst>
          </a:blip>
          <a:srcRect t="27505" b="31555"/>
          <a:stretch/>
        </p:blipFill>
        <p:spPr bwMode="auto">
          <a:xfrm>
            <a:off x="7149001" y="974737"/>
            <a:ext cx="4764653" cy="1807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1458062"/>
            <a:ext cx="6949440" cy="1477328"/>
          </a:xfrm>
          <a:prstGeom prst="rect">
            <a:avLst/>
          </a:prstGeom>
        </p:spPr>
        <p:txBody>
          <a:bodyPr wrap="square">
            <a:spAutoFit/>
          </a:bodyPr>
          <a:lstStyle/>
          <a:p>
            <a:pPr algn="just"/>
            <a:r>
              <a:rPr lang="es-ES" dirty="0">
                <a:solidFill>
                  <a:srgbClr val="222222"/>
                </a:solidFill>
                <a:latin typeface="Arial" panose="020B0604020202020204" pitchFamily="34" charset="0"/>
              </a:rPr>
              <a:t>La causa principal del accidente fue un </a:t>
            </a:r>
            <a:r>
              <a:rPr lang="es-ES" b="1" dirty="0">
                <a:solidFill>
                  <a:srgbClr val="222222"/>
                </a:solidFill>
                <a:latin typeface="Arial" panose="020B0604020202020204" pitchFamily="34" charset="0"/>
              </a:rPr>
              <a:t>fallo humano, ya que los pilotos se olvidaron de desplegar los </a:t>
            </a:r>
            <a:r>
              <a:rPr lang="es-ES" b="1" dirty="0" err="1">
                <a:solidFill>
                  <a:srgbClr val="0B0080"/>
                </a:solidFill>
                <a:latin typeface="Arial" panose="020B0604020202020204" pitchFamily="34" charset="0"/>
                <a:hlinkClick r:id="rId3" tooltip="Flaps"/>
              </a:rPr>
              <a:t>flaps</a:t>
            </a:r>
            <a:r>
              <a:rPr lang="es-ES" b="1" dirty="0">
                <a:solidFill>
                  <a:srgbClr val="222222"/>
                </a:solidFill>
                <a:latin typeface="Arial" panose="020B0604020202020204" pitchFamily="34" charset="0"/>
              </a:rPr>
              <a:t> y </a:t>
            </a:r>
            <a:r>
              <a:rPr lang="es-ES" b="1" dirty="0" err="1">
                <a:solidFill>
                  <a:srgbClr val="0B0080"/>
                </a:solidFill>
                <a:latin typeface="Arial" panose="020B0604020202020204" pitchFamily="34" charset="0"/>
                <a:hlinkClick r:id="rId4" tooltip="Slats"/>
              </a:rPr>
              <a:t>slats</a:t>
            </a:r>
            <a:r>
              <a:rPr lang="es-ES" b="1" dirty="0">
                <a:solidFill>
                  <a:srgbClr val="222222"/>
                </a:solidFill>
                <a:latin typeface="Arial" panose="020B0604020202020204" pitchFamily="34" charset="0"/>
              </a:rPr>
              <a:t>, hasta tres veces en diferentes listas de comprobación.</a:t>
            </a:r>
            <a:r>
              <a:rPr lang="es-ES" dirty="0">
                <a:solidFill>
                  <a:srgbClr val="222222"/>
                </a:solidFill>
                <a:latin typeface="Arial" panose="020B0604020202020204" pitchFamily="34" charset="0"/>
              </a:rPr>
              <a:t> Además falló la alarma (TOWS) de la aeronave que debía avisar a los pilotos sobre dicho olvido.</a:t>
            </a:r>
            <a:endParaRPr lang="en-US" dirty="0"/>
          </a:p>
        </p:txBody>
      </p:sp>
      <p:sp>
        <p:nvSpPr>
          <p:cNvPr id="6" name="Rectángulo 5"/>
          <p:cNvSpPr/>
          <p:nvPr/>
        </p:nvSpPr>
        <p:spPr>
          <a:xfrm>
            <a:off x="0" y="3867181"/>
            <a:ext cx="11913654" cy="1477328"/>
          </a:xfrm>
          <a:prstGeom prst="rect">
            <a:avLst/>
          </a:prstGeom>
        </p:spPr>
        <p:txBody>
          <a:bodyPr wrap="square">
            <a:spAutoFit/>
          </a:bodyPr>
          <a:lstStyle/>
          <a:p>
            <a:pPr algn="just"/>
            <a:r>
              <a:rPr lang="es-ES" dirty="0">
                <a:solidFill>
                  <a:srgbClr val="222222"/>
                </a:solidFill>
                <a:latin typeface="Arial" panose="020B0604020202020204" pitchFamily="34" charset="0"/>
              </a:rPr>
              <a:t>Una vez en dirección a la pista del accidente, el piloto comunica que es el tercer incidente que ha tenido esa semana y el copiloto le dice que no quiere volver a volar con él. Antes del despegue, el comandante cede el mando al copiloto, que despega y, en el momento, suena una alarma cuatro veces. El comandante suplicaba al copiloto que elevara el avión "Vuela el avión, me ……. Vuélalo". En el último segundo del accidente solo se oye un grito del copiloto, esta grabación de voz fue divulgada por los medios de comunicación.</a:t>
            </a:r>
            <a:endParaRPr lang="en-US" dirty="0"/>
          </a:p>
        </p:txBody>
      </p:sp>
      <p:sp>
        <p:nvSpPr>
          <p:cNvPr id="7" name="CuadroTexto 6"/>
          <p:cNvSpPr txBox="1"/>
          <p:nvPr/>
        </p:nvSpPr>
        <p:spPr>
          <a:xfrm>
            <a:off x="-1" y="3072383"/>
            <a:ext cx="12029243" cy="646331"/>
          </a:xfrm>
          <a:prstGeom prst="rect">
            <a:avLst/>
          </a:prstGeom>
          <a:noFill/>
        </p:spPr>
        <p:txBody>
          <a:bodyPr wrap="square" rtlCol="0">
            <a:spAutoFit/>
          </a:bodyPr>
          <a:lstStyle/>
          <a:p>
            <a:r>
              <a:rPr lang="es-PE" dirty="0">
                <a:latin typeface="Arial" panose="020B0604020202020204" pitchFamily="34" charset="0"/>
                <a:cs typeface="Arial" panose="020B0604020202020204" pitchFamily="34" charset="0"/>
              </a:rPr>
              <a:t>El grabador de voces de cabina y el grabador de datos de vuelo según la normativa OACI, solo puede ser utilizados para mejorar la seguridad, </a:t>
            </a:r>
            <a:r>
              <a:rPr lang="es-PE" b="1" dirty="0">
                <a:latin typeface="Arial" panose="020B0604020202020204" pitchFamily="34" charset="0"/>
                <a:cs typeface="Arial" panose="020B0604020202020204" pitchFamily="34" charset="0"/>
              </a:rPr>
              <a:t>fueron utilizados en el proceso judicial y para procesar algunas personas</a:t>
            </a:r>
            <a:r>
              <a:rPr lang="es-PE"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 name="CuadroTexto 7"/>
          <p:cNvSpPr txBox="1"/>
          <p:nvPr/>
        </p:nvSpPr>
        <p:spPr>
          <a:xfrm>
            <a:off x="142128" y="5734594"/>
            <a:ext cx="1177152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PE" dirty="0"/>
              <a:t>El supervisor de mantenimiento y dos técnicos de mantenimiento fueron absueltos por un tribunal a pedido del gobierno español</a:t>
            </a:r>
            <a:endParaRPr lang="en-US" dirty="0"/>
          </a:p>
        </p:txBody>
      </p:sp>
    </p:spTree>
    <p:extLst>
      <p:ext uri="{BB962C8B-B14F-4D97-AF65-F5344CB8AC3E}">
        <p14:creationId xmlns:p14="http://schemas.microsoft.com/office/powerpoint/2010/main" val="237788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ipe(down)">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11436</TotalTime>
  <Words>1758</Words>
  <Application>Microsoft Office PowerPoint</Application>
  <PresentationFormat>Panorámica</PresentationFormat>
  <Paragraphs>107</Paragraphs>
  <Slides>34</Slides>
  <Notes>0</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Arial</vt:lpstr>
      <vt:lpstr>Arial Black</vt:lpstr>
      <vt:lpstr>Benton Sans</vt:lpstr>
      <vt:lpstr>Calibri</vt:lpstr>
      <vt:lpstr>Franklin Gothic Book</vt:lpstr>
      <vt:lpstr>Franklin Gothic Medium</vt:lpstr>
      <vt:lpstr>Lato</vt:lpstr>
      <vt:lpstr>Wingdings</vt:lpstr>
      <vt:lpstr>Tema de Office</vt:lpstr>
      <vt:lpstr>Presentación de PowerPoint</vt:lpstr>
      <vt:lpstr>   UN VIAJE EVOLUTIVO DE LA SEGURIDAD AÉREA.</vt:lpstr>
      <vt:lpstr>INTRODUCCION</vt:lpstr>
      <vt:lpstr>INTRODUCCION</vt:lpstr>
      <vt:lpstr>INTRODUCCION</vt:lpstr>
      <vt:lpstr>INTRODUCCION</vt:lpstr>
      <vt:lpstr>Presentación de PowerPoint</vt:lpstr>
      <vt:lpstr>Presentación de PowerPoint</vt:lpstr>
      <vt:lpstr>Presentación de PowerPoint</vt:lpstr>
      <vt:lpstr>Presentación de PowerPoint</vt:lpstr>
      <vt:lpstr>CULTURA JUSTA</vt:lpstr>
      <vt:lpstr>Presentación de PowerPoint</vt:lpstr>
      <vt:lpstr>CULTURA JUSTA</vt:lpstr>
      <vt:lpstr>CULTURA JUSTA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CULTURA JUSTA Y LA GESTION DE LA FATIGA FRENTE AL COVID</vt:lpstr>
      <vt:lpstr>CONCLUSIONES</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Galván</dc:creator>
  <cp:lastModifiedBy>anderson huamani mendoza</cp:lastModifiedBy>
  <cp:revision>133</cp:revision>
  <dcterms:created xsi:type="dcterms:W3CDTF">2018-07-18T17:18:26Z</dcterms:created>
  <dcterms:modified xsi:type="dcterms:W3CDTF">2020-05-21T18:12:17Z</dcterms:modified>
</cp:coreProperties>
</file>